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Lst>
  <p:notesMasterIdLst>
    <p:notesMasterId r:id="rId32"/>
  </p:notesMasterIdLst>
  <p:sldIdLst>
    <p:sldId id="257" r:id="rId2"/>
    <p:sldId id="258" r:id="rId3"/>
    <p:sldId id="259" r:id="rId4"/>
    <p:sldId id="260" r:id="rId5"/>
    <p:sldId id="261" r:id="rId6"/>
    <p:sldId id="265" r:id="rId7"/>
    <p:sldId id="262" r:id="rId8"/>
    <p:sldId id="263" r:id="rId9"/>
    <p:sldId id="264"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5" r:id="rId30"/>
    <p:sldId id="28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C2D04"/>
    <a:srgbClr val="FF0066"/>
    <a:srgbClr val="FFFFCC"/>
    <a:srgbClr val="FFFFFF"/>
    <a:srgbClr val="FFFF00"/>
    <a:srgbClr val="FFFF99"/>
    <a:srgbClr val="FFCC00"/>
    <a:srgbClr val="00FF00"/>
    <a:srgbClr val="FEF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914" autoAdjust="0"/>
  </p:normalViewPr>
  <p:slideViewPr>
    <p:cSldViewPr snapToGrid="0">
      <p:cViewPr varScale="1">
        <p:scale>
          <a:sx n="81" d="100"/>
          <a:sy n="81" d="100"/>
        </p:scale>
        <p:origin x="145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0D28B-8946-4D67-B587-F0BDBAD7558C}" type="datetimeFigureOut">
              <a:rPr lang="en-IN" smtClean="0"/>
              <a:t>10-01-2017</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A3858-E999-4020-8482-7F1E7E3F3780}" type="slidenum">
              <a:rPr lang="en-IN" smtClean="0"/>
              <a:t>‹#›</a:t>
            </a:fld>
            <a:endParaRPr lang="en-IN"/>
          </a:p>
        </p:txBody>
      </p:sp>
    </p:spTree>
    <p:extLst>
      <p:ext uri="{BB962C8B-B14F-4D97-AF65-F5344CB8AC3E}">
        <p14:creationId xmlns:p14="http://schemas.microsoft.com/office/powerpoint/2010/main" val="134993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E79A3858-E999-4020-8482-7F1E7E3F3780}" type="slidenum">
              <a:rPr lang="en-IN" smtClean="0"/>
              <a:t>1</a:t>
            </a:fld>
            <a:endParaRPr lang="en-IN"/>
          </a:p>
        </p:txBody>
      </p:sp>
    </p:spTree>
    <p:extLst>
      <p:ext uri="{BB962C8B-B14F-4D97-AF65-F5344CB8AC3E}">
        <p14:creationId xmlns:p14="http://schemas.microsoft.com/office/powerpoint/2010/main" val="145807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79A3858-E999-4020-8482-7F1E7E3F3780}" type="slidenum">
              <a:rPr lang="en-IN" smtClean="0"/>
              <a:t>14</a:t>
            </a:fld>
            <a:endParaRPr lang="en-IN"/>
          </a:p>
        </p:txBody>
      </p:sp>
    </p:spTree>
    <p:extLst>
      <p:ext uri="{BB962C8B-B14F-4D97-AF65-F5344CB8AC3E}">
        <p14:creationId xmlns:p14="http://schemas.microsoft.com/office/powerpoint/2010/main" val="28531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57B5A7-CC83-4F54-9A47-E6ADC8BFC25A}" type="datetime1">
              <a:rPr lang="en-IN" smtClean="0"/>
              <a:t>10-01-2017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378185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CCD714-99B6-4CCF-8150-F46F53845046}" type="datetime1">
              <a:rPr lang="en-IN" smtClean="0"/>
              <a:t>10-01-2017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60334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952A96-B186-4B7C-B6BF-D40C5F8D09D8}" type="datetime1">
              <a:rPr lang="en-IN" smtClean="0"/>
              <a:t>10-01-2017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452593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0A76EB-FCDD-4729-8FD2-C25CFD388157}" type="datetime1">
              <a:rPr lang="en-IN" smtClean="0"/>
              <a:t>10-01-2017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732825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D9CF1-CB3E-459F-AC4C-FAAE81DC5B3C}" type="datetime1">
              <a:rPr lang="en-IN" smtClean="0"/>
              <a:t>10-01-2017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301819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5EED88-2C05-45D5-B2FC-BB6AD1BBB09F}" type="datetime1">
              <a:rPr lang="en-IN" smtClean="0"/>
              <a:t>10-01-2017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245457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F69B45-975A-47CB-9F1B-3013AAD81761}" type="datetime1">
              <a:rPr lang="en-IN" smtClean="0"/>
              <a:t>10-01-2017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1131429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86B78-760A-4722-B8AE-B359D28EBF9C}" type="datetime1">
              <a:rPr lang="en-IN" smtClean="0"/>
              <a:t>10-01-2017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380240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9FF6B-DC1B-4AFD-9089-51B2D2AB570A}" type="datetime1">
              <a:rPr lang="en-IN" smtClean="0"/>
              <a:t>10-01-2017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331603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E38E48-C3B6-45F7-BF31-A8F7399392DD}" type="datetime1">
              <a:rPr lang="en-IN" smtClean="0"/>
              <a:t>10-01-2017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1775603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747BE-6DF4-428E-B5F3-E3FF25B933B7}" type="datetime1">
              <a:rPr lang="en-IN" smtClean="0"/>
              <a:t>10-01-2017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31D3589F-920C-4CED-89CC-A5AD6DC03C57}" type="slidenum">
              <a:rPr lang="en-IN" smtClean="0"/>
              <a:t>‹#›</a:t>
            </a:fld>
            <a:endParaRPr lang="en-IN"/>
          </a:p>
        </p:txBody>
      </p:sp>
    </p:spTree>
    <p:extLst>
      <p:ext uri="{BB962C8B-B14F-4D97-AF65-F5344CB8AC3E}">
        <p14:creationId xmlns:p14="http://schemas.microsoft.com/office/powerpoint/2010/main" val="3615021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EF8F4"/>
            </a:gs>
            <a:gs pos="74000">
              <a:schemeClr val="accent4">
                <a:lumMod val="45000"/>
                <a:lumOff val="55000"/>
              </a:schemeClr>
            </a:gs>
            <a:gs pos="83000">
              <a:schemeClr val="accent4">
                <a:lumMod val="45000"/>
                <a:lumOff val="55000"/>
              </a:schemeClr>
            </a:gs>
            <a:gs pos="100000">
              <a:schemeClr val="accent4">
                <a:lumMod val="30000"/>
                <a:lumOff val="70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5CF32F-CC9C-43B1-9ED9-5C259D3F9387}" type="datetime1">
              <a:rPr lang="en-IN" smtClean="0"/>
              <a:t>10-01-2017</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3589F-920C-4CED-89CC-A5AD6DC03C57}" type="slidenum">
              <a:rPr lang="en-IN" smtClean="0"/>
              <a:t>‹#›</a:t>
            </a:fld>
            <a:endParaRPr lang="en-IN"/>
          </a:p>
        </p:txBody>
      </p:sp>
    </p:spTree>
    <p:extLst>
      <p:ext uri="{BB962C8B-B14F-4D97-AF65-F5344CB8AC3E}">
        <p14:creationId xmlns:p14="http://schemas.microsoft.com/office/powerpoint/2010/main" val="187151213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ATT34479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215660" y="284672"/>
            <a:ext cx="8699740" cy="914400"/>
          </a:xfrm>
        </p:spPr>
        <p:txBody>
          <a:bodyPr>
            <a:normAutofit fontScale="90000"/>
          </a:bodyPr>
          <a:lstStyle/>
          <a:p>
            <a:pPr algn="r"/>
            <a:r>
              <a:rPr lang="en-IN" sz="2000" b="1" dirty="0">
                <a:solidFill>
                  <a:schemeClr val="bg1"/>
                </a:solidFill>
                <a:effectLst>
                  <a:outerShdw blurRad="38100" dist="38100" dir="2700000" algn="tl">
                    <a:srgbClr val="000000">
                      <a:alpha val="43137"/>
                    </a:srgbClr>
                  </a:outerShdw>
                </a:effectLst>
                <a:latin typeface="Cooper Black" panose="0208090404030B020404" pitchFamily="18" charset="0"/>
              </a:rPr>
              <a:t>TRACK STRENGTH AND TRACK GEOMETRY </a:t>
            </a:r>
            <a:r>
              <a:rPr lang="en-IN" sz="2000" b="1" dirty="0" smtClean="0">
                <a:solidFill>
                  <a:schemeClr val="bg1"/>
                </a:solidFill>
                <a:effectLst>
                  <a:outerShdw blurRad="38100" dist="38100" dir="2700000" algn="tl">
                    <a:srgbClr val="000000">
                      <a:alpha val="43137"/>
                    </a:srgbClr>
                  </a:outerShdw>
                </a:effectLst>
                <a:latin typeface="Cooper Black" panose="0208090404030B020404" pitchFamily="18" charset="0"/>
              </a:rPr>
              <a:t>DESIGN REQUIREMENTS</a:t>
            </a:r>
            <a:r>
              <a:rPr lang="en-IN" sz="2000" b="1" dirty="0">
                <a:solidFill>
                  <a:schemeClr val="bg1"/>
                </a:solidFill>
                <a:effectLst>
                  <a:outerShdw blurRad="38100" dist="38100" dir="2700000" algn="tl">
                    <a:srgbClr val="000000">
                      <a:alpha val="43137"/>
                    </a:srgbClr>
                  </a:outerShdw>
                </a:effectLst>
                <a:latin typeface="Cooper Black" panose="0208090404030B020404" pitchFamily="18" charset="0"/>
              </a:rPr>
              <a:t/>
            </a:r>
            <a:br>
              <a:rPr lang="en-IN" sz="2000" b="1" dirty="0">
                <a:solidFill>
                  <a:schemeClr val="bg1"/>
                </a:solidFill>
                <a:effectLst>
                  <a:outerShdw blurRad="38100" dist="38100" dir="2700000" algn="tl">
                    <a:srgbClr val="000000">
                      <a:alpha val="43137"/>
                    </a:srgbClr>
                  </a:outerShdw>
                </a:effectLst>
                <a:latin typeface="Cooper Black" panose="0208090404030B020404" pitchFamily="18" charset="0"/>
              </a:rPr>
            </a:br>
            <a:r>
              <a:rPr lang="en-IN" sz="2000" b="1" dirty="0">
                <a:solidFill>
                  <a:schemeClr val="bg1"/>
                </a:solidFill>
                <a:effectLst>
                  <a:outerShdw blurRad="38100" dist="38100" dir="2700000" algn="tl">
                    <a:srgbClr val="000000">
                      <a:alpha val="43137"/>
                    </a:srgbClr>
                  </a:outerShdw>
                </a:effectLst>
                <a:latin typeface="Cooper Black" panose="0208090404030B020404" pitchFamily="18" charset="0"/>
              </a:rPr>
              <a:t>IF HEAVY FREIGHT TRAFFIC HAS TO COEXIST </a:t>
            </a:r>
            <a:r>
              <a:rPr lang="en-IN" sz="2000" b="1" dirty="0" smtClean="0">
                <a:solidFill>
                  <a:schemeClr val="bg1"/>
                </a:solidFill>
                <a:effectLst>
                  <a:outerShdw blurRad="38100" dist="38100" dir="2700000" algn="tl">
                    <a:srgbClr val="000000">
                      <a:alpha val="43137"/>
                    </a:srgbClr>
                  </a:outerShdw>
                </a:effectLst>
                <a:latin typeface="Cooper Black" panose="0208090404030B020404" pitchFamily="18" charset="0"/>
              </a:rPr>
              <a:t>WITH</a:t>
            </a:r>
            <a:br>
              <a:rPr lang="en-IN" sz="2000" b="1" dirty="0" smtClean="0">
                <a:solidFill>
                  <a:schemeClr val="bg1"/>
                </a:solidFill>
                <a:effectLst>
                  <a:outerShdw blurRad="38100" dist="38100" dir="2700000" algn="tl">
                    <a:srgbClr val="000000">
                      <a:alpha val="43137"/>
                    </a:srgbClr>
                  </a:outerShdw>
                </a:effectLst>
                <a:latin typeface="Cooper Black" panose="0208090404030B020404" pitchFamily="18" charset="0"/>
              </a:rPr>
            </a:br>
            <a:r>
              <a:rPr lang="en-IN" sz="2000" b="1" dirty="0" smtClean="0">
                <a:solidFill>
                  <a:schemeClr val="bg1"/>
                </a:solidFill>
                <a:effectLst>
                  <a:outerShdw blurRad="38100" dist="38100" dir="2700000" algn="tl">
                    <a:srgbClr val="000000">
                      <a:alpha val="43137"/>
                    </a:srgbClr>
                  </a:outerShdw>
                </a:effectLst>
                <a:latin typeface="Cooper Black" panose="0208090404030B020404" pitchFamily="18" charset="0"/>
              </a:rPr>
              <a:t> SEMI </a:t>
            </a:r>
            <a:r>
              <a:rPr lang="en-IN" sz="2000" b="1" dirty="0">
                <a:solidFill>
                  <a:schemeClr val="bg1"/>
                </a:solidFill>
                <a:effectLst>
                  <a:outerShdw blurRad="38100" dist="38100" dir="2700000" algn="tl">
                    <a:srgbClr val="000000">
                      <a:alpha val="43137"/>
                    </a:srgbClr>
                  </a:outerShdw>
                </a:effectLst>
                <a:latin typeface="Cooper Black" panose="0208090404030B020404" pitchFamily="18" charset="0"/>
              </a:rPr>
              <a:t>HIGH-SPEED PASSENGER TRAFFIC</a:t>
            </a:r>
            <a:endParaRPr lang="en-US" sz="2000" b="1" dirty="0">
              <a:solidFill>
                <a:schemeClr val="bg1"/>
              </a:solidFill>
              <a:effectLst>
                <a:outerShdw blurRad="38100" dist="38100" dir="2700000" algn="tl">
                  <a:srgbClr val="000000">
                    <a:alpha val="43137"/>
                  </a:srgbClr>
                </a:outerShdw>
              </a:effectLst>
              <a:latin typeface="Cooper Black" panose="0208090404030B020404" pitchFamily="18" charset="0"/>
            </a:endParaRPr>
          </a:p>
        </p:txBody>
      </p:sp>
      <p:sp>
        <p:nvSpPr>
          <p:cNvPr id="27651" name="Rectangle 3"/>
          <p:cNvSpPr>
            <a:spLocks noGrp="1" noChangeArrowheads="1"/>
          </p:cNvSpPr>
          <p:nvPr>
            <p:ph idx="1"/>
          </p:nvPr>
        </p:nvSpPr>
        <p:spPr>
          <a:xfrm>
            <a:off x="2543175" y="5700140"/>
            <a:ext cx="6372225" cy="986410"/>
          </a:xfrm>
        </p:spPr>
        <p:txBody>
          <a:bodyPr>
            <a:normAutofit fontScale="25000" lnSpcReduction="20000"/>
          </a:bodyPr>
          <a:lstStyle/>
          <a:p>
            <a:pPr algn="r" eaLnBrk="1" hangingPunct="1">
              <a:lnSpc>
                <a:spcPct val="75000"/>
              </a:lnSpc>
              <a:buFontTx/>
              <a:buNone/>
              <a:defRPr/>
            </a:pPr>
            <a:r>
              <a:rPr lang="en-US" sz="7200" b="1" dirty="0">
                <a:solidFill>
                  <a:srgbClr val="FFFFFF"/>
                </a:solidFill>
                <a:effectLst>
                  <a:outerShdw blurRad="38100" dist="38100" dir="2700000" algn="tl">
                    <a:srgbClr val="000000">
                      <a:alpha val="43137"/>
                    </a:srgbClr>
                  </a:outerShdw>
                </a:effectLst>
                <a:latin typeface="Cooper Black" pitchFamily="18" charset="0"/>
              </a:rPr>
              <a:t>S. GOPALAKRISHNAN</a:t>
            </a:r>
          </a:p>
          <a:p>
            <a:pPr algn="r" eaLnBrk="1" hangingPunct="1">
              <a:lnSpc>
                <a:spcPct val="75000"/>
              </a:lnSpc>
              <a:buFontTx/>
              <a:buNone/>
              <a:defRPr/>
            </a:pPr>
            <a:r>
              <a:rPr lang="en-US" sz="5600" b="1" dirty="0" smtClean="0">
                <a:solidFill>
                  <a:srgbClr val="FFFFFF"/>
                </a:solidFill>
                <a:effectLst>
                  <a:outerShdw blurRad="38100" dist="38100" dir="2700000" algn="tl">
                    <a:srgbClr val="000000">
                      <a:alpha val="43137"/>
                    </a:srgbClr>
                  </a:outerShdw>
                </a:effectLst>
                <a:latin typeface="Cooper Black" pitchFamily="18" charset="0"/>
              </a:rPr>
              <a:t>RETD. AGM / </a:t>
            </a:r>
            <a:r>
              <a:rPr lang="en-US" sz="5600" b="1" dirty="0" err="1" smtClean="0">
                <a:solidFill>
                  <a:srgbClr val="FFFFFF"/>
                </a:solidFill>
                <a:effectLst>
                  <a:outerShdw blurRad="38100" dist="38100" dir="2700000" algn="tl">
                    <a:srgbClr val="000000">
                      <a:alpha val="43137"/>
                    </a:srgbClr>
                  </a:outerShdw>
                </a:effectLst>
                <a:latin typeface="Cooper Black" pitchFamily="18" charset="0"/>
              </a:rPr>
              <a:t>S.Rly</a:t>
            </a:r>
            <a:r>
              <a:rPr lang="en-US" sz="5600" b="1" dirty="0" smtClean="0">
                <a:solidFill>
                  <a:srgbClr val="FFFFFF"/>
                </a:solidFill>
                <a:effectLst>
                  <a:outerShdw blurRad="38100" dist="38100" dir="2700000" algn="tl">
                    <a:srgbClr val="000000">
                      <a:alpha val="43137"/>
                    </a:srgbClr>
                  </a:outerShdw>
                </a:effectLst>
                <a:latin typeface="Cooper Black" pitchFamily="18" charset="0"/>
              </a:rPr>
              <a:t> &amp; RETD. DIRECTOR / IRICEN</a:t>
            </a:r>
          </a:p>
          <a:p>
            <a:pPr algn="r" eaLnBrk="1" hangingPunct="1">
              <a:lnSpc>
                <a:spcPct val="75000"/>
              </a:lnSpc>
              <a:buFontTx/>
              <a:buNone/>
              <a:defRPr/>
            </a:pPr>
            <a:r>
              <a:rPr lang="en-US" sz="5600" b="1" dirty="0" smtClean="0">
                <a:solidFill>
                  <a:srgbClr val="FFFFFF"/>
                </a:solidFill>
                <a:effectLst>
                  <a:outerShdw blurRad="38100" dist="38100" dir="2700000" algn="tl">
                    <a:srgbClr val="000000">
                      <a:alpha val="43137"/>
                    </a:srgbClr>
                  </a:outerShdw>
                </a:effectLst>
                <a:latin typeface="Cooper Black" pitchFamily="18" charset="0"/>
              </a:rPr>
              <a:t>EX. TECHNICAL ADVISER TRACK, GAMUDA ENGG, MALAYSIA</a:t>
            </a:r>
            <a:endParaRPr lang="en-US" sz="5600" b="1" dirty="0">
              <a:solidFill>
                <a:srgbClr val="FFFFFF"/>
              </a:solidFill>
              <a:effectLst>
                <a:outerShdw blurRad="38100" dist="38100" dir="2700000" algn="tl">
                  <a:srgbClr val="000000">
                    <a:alpha val="43137"/>
                  </a:srgbClr>
                </a:outerShdw>
              </a:effectLst>
              <a:latin typeface="Cooper Black" pitchFamily="18" charset="0"/>
            </a:endParaRPr>
          </a:p>
        </p:txBody>
      </p:sp>
      <p:sp>
        <p:nvSpPr>
          <p:cNvPr id="2" name="TextBox 1"/>
          <p:cNvSpPr txBox="1"/>
          <p:nvPr/>
        </p:nvSpPr>
        <p:spPr>
          <a:xfrm>
            <a:off x="95250" y="3429000"/>
            <a:ext cx="2095500" cy="923330"/>
          </a:xfrm>
          <a:prstGeom prst="rect">
            <a:avLst/>
          </a:prstGeom>
          <a:noFill/>
        </p:spPr>
        <p:txBody>
          <a:bodyPr wrap="square" rtlCol="0">
            <a:spAutoFit/>
          </a:bodyPr>
          <a:lstStyle/>
          <a:p>
            <a:r>
              <a:rPr lang="en-IN" dirty="0" smtClean="0">
                <a:solidFill>
                  <a:srgbClr val="FFFFFF"/>
                </a:solidFill>
                <a:effectLst>
                  <a:outerShdw blurRad="38100" dist="38100" dir="2700000" algn="tl">
                    <a:srgbClr val="000000">
                      <a:alpha val="43137"/>
                    </a:srgbClr>
                  </a:outerShdw>
                </a:effectLst>
                <a:latin typeface="Cooper Black" panose="0208090404030B020404" pitchFamily="18" charset="0"/>
              </a:rPr>
              <a:t>IPWE SEMINAR</a:t>
            </a:r>
          </a:p>
          <a:p>
            <a:r>
              <a:rPr lang="en-IN" dirty="0" smtClean="0">
                <a:solidFill>
                  <a:srgbClr val="FFFFFF"/>
                </a:solidFill>
                <a:effectLst>
                  <a:outerShdw blurRad="38100" dist="38100" dir="2700000" algn="tl">
                    <a:srgbClr val="000000">
                      <a:alpha val="43137"/>
                    </a:srgbClr>
                  </a:outerShdw>
                </a:effectLst>
                <a:latin typeface="Cooper Black" panose="0208090404030B020404" pitchFamily="18" charset="0"/>
              </a:rPr>
              <a:t>MUMBAI</a:t>
            </a:r>
          </a:p>
          <a:p>
            <a:r>
              <a:rPr lang="en-IN" dirty="0" smtClean="0">
                <a:solidFill>
                  <a:srgbClr val="FFFFFF"/>
                </a:solidFill>
                <a:effectLst>
                  <a:outerShdw blurRad="38100" dist="38100" dir="2700000" algn="tl">
                    <a:srgbClr val="000000">
                      <a:alpha val="43137"/>
                    </a:srgbClr>
                  </a:outerShdw>
                </a:effectLst>
                <a:latin typeface="Cooper Black" panose="0208090404030B020404" pitchFamily="18" charset="0"/>
              </a:rPr>
              <a:t>2017</a:t>
            </a:r>
            <a:endParaRPr lang="en-IN" dirty="0">
              <a:solidFill>
                <a:srgbClr val="FFFFFF"/>
              </a:solidFill>
              <a:effectLst>
                <a:outerShdw blurRad="38100" dist="38100" dir="2700000" algn="tl">
                  <a:srgbClr val="000000">
                    <a:alpha val="43137"/>
                  </a:srgbClr>
                </a:outerShdw>
              </a:effectLst>
              <a:latin typeface="Cooper Black" panose="0208090404030B020404" pitchFamily="18" charset="0"/>
            </a:endParaRPr>
          </a:p>
        </p:txBody>
      </p:sp>
      <p:sp>
        <p:nvSpPr>
          <p:cNvPr id="3" name="Slide Number Placeholder 2"/>
          <p:cNvSpPr>
            <a:spLocks noGrp="1"/>
          </p:cNvSpPr>
          <p:nvPr>
            <p:ph type="sldNum" sz="quarter" idx="12"/>
          </p:nvPr>
        </p:nvSpPr>
        <p:spPr/>
        <p:txBody>
          <a:bodyPr/>
          <a:lstStyle/>
          <a:p>
            <a:fld id="{31D3589F-920C-4CED-89CC-A5AD6DC03C57}" type="slidenum">
              <a:rPr lang="en-IN" smtClean="0"/>
              <a:t>1</a:t>
            </a:fld>
            <a:endParaRPr lang="en-IN"/>
          </a:p>
        </p:txBody>
      </p:sp>
    </p:spTree>
    <p:extLst>
      <p:ext uri="{BB962C8B-B14F-4D97-AF65-F5344CB8AC3E}">
        <p14:creationId xmlns:p14="http://schemas.microsoft.com/office/powerpoint/2010/main" val="15280637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9552" y="197727"/>
            <a:ext cx="5274563"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Rectangle 2"/>
          <p:cNvSpPr/>
          <p:nvPr/>
        </p:nvSpPr>
        <p:spPr>
          <a:xfrm>
            <a:off x="603315" y="796267"/>
            <a:ext cx="7984503" cy="1569660"/>
          </a:xfrm>
          <a:prstGeom prst="rect">
            <a:avLst/>
          </a:prstGeom>
        </p:spPr>
        <p:txBody>
          <a:bodyPr wrap="square">
            <a:spAutoFit/>
          </a:bodyPr>
          <a:lstStyle/>
          <a:p>
            <a:r>
              <a:rPr lang="en-GB" sz="2400" dirty="0" smtClean="0">
                <a:latin typeface="Verdana" panose="020B0604030504040204" pitchFamily="34" charset="0"/>
                <a:ea typeface="Verdana" panose="020B0604030504040204" pitchFamily="34" charset="0"/>
                <a:cs typeface="Verdana" panose="020B0604030504040204" pitchFamily="34" charset="0"/>
              </a:rPr>
              <a:t>Remedies for the </a:t>
            </a:r>
            <a:r>
              <a:rPr lang="en-GB" sz="2400" dirty="0">
                <a:latin typeface="Verdana" panose="020B0604030504040204" pitchFamily="34" charset="0"/>
                <a:ea typeface="Verdana" panose="020B0604030504040204" pitchFamily="34" charset="0"/>
                <a:cs typeface="Verdana" panose="020B0604030504040204" pitchFamily="34" charset="0"/>
              </a:rPr>
              <a:t>harmful effects of Dynamic </a:t>
            </a:r>
            <a:r>
              <a:rPr lang="en-GB" sz="2400" dirty="0" smtClean="0">
                <a:latin typeface="Verdana" panose="020B0604030504040204" pitchFamily="34" charset="0"/>
                <a:ea typeface="Verdana" panose="020B0604030504040204" pitchFamily="34" charset="0"/>
                <a:cs typeface="Verdana" panose="020B0604030504040204" pitchFamily="34" charset="0"/>
              </a:rPr>
              <a:t>Over-loading:</a:t>
            </a:r>
          </a:p>
          <a:p>
            <a:endParaRPr lang="en-GB" sz="2400" dirty="0" smtClean="0">
              <a:latin typeface="Verdana" panose="020B0604030504040204" pitchFamily="34" charset="0"/>
              <a:ea typeface="Verdana" panose="020B0604030504040204" pitchFamily="34" charset="0"/>
              <a:cs typeface="Verdana" panose="020B0604030504040204" pitchFamily="34" charset="0"/>
            </a:endParaRPr>
          </a:p>
          <a:p>
            <a:endParaRPr lang="en-IN" sz="24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603315" y="1772239"/>
            <a:ext cx="8102604" cy="4462760"/>
          </a:xfrm>
          <a:prstGeom prst="rect">
            <a:avLst/>
          </a:prstGeom>
          <a:noFill/>
        </p:spPr>
        <p:txBody>
          <a:bodyPr wrap="square" rtlCol="0">
            <a:spAutoFit/>
          </a:bodyPr>
          <a:lstStyle/>
          <a:p>
            <a:pPr marL="342900" indent="-342900">
              <a:buFont typeface="Arial" panose="020B0604020202020204" pitchFamily="34" charset="0"/>
              <a:buChar char="•"/>
            </a:pPr>
            <a:r>
              <a:rPr lang="en-IN" sz="2400" dirty="0" smtClean="0">
                <a:latin typeface="Verdana" panose="020B0604030504040204" pitchFamily="34" charset="0"/>
                <a:ea typeface="Verdana" panose="020B0604030504040204" pitchFamily="34" charset="0"/>
                <a:cs typeface="Verdana" panose="020B0604030504040204" pitchFamily="34" charset="0"/>
              </a:rPr>
              <a:t>Improved rails </a:t>
            </a:r>
            <a:r>
              <a:rPr lang="en-IN" sz="2000" dirty="0" smtClean="0">
                <a:solidFill>
                  <a:srgbClr val="339933"/>
                </a:solidFill>
                <a:latin typeface="Verdana" panose="020B0604030504040204" pitchFamily="34" charset="0"/>
                <a:ea typeface="Verdana" panose="020B0604030504040204" pitchFamily="34" charset="0"/>
                <a:cs typeface="Verdana" panose="020B0604030504040204" pitchFamily="34" charset="0"/>
              </a:rPr>
              <a:t>(This will be dealt in more detail under “Impact Over-loading”)</a:t>
            </a:r>
          </a:p>
          <a:p>
            <a:pPr marL="342900" indent="-342900">
              <a:buFont typeface="Arial" panose="020B0604020202020204" pitchFamily="34" charset="0"/>
              <a:buChar char="•"/>
            </a:pPr>
            <a:r>
              <a:rPr lang="en-IN" sz="2400" dirty="0" smtClean="0">
                <a:latin typeface="Verdana" panose="020B0604030504040204" pitchFamily="34" charset="0"/>
                <a:ea typeface="Verdana" panose="020B0604030504040204" pitchFamily="34" charset="0"/>
                <a:cs typeface="Verdana" panose="020B0604030504040204" pitchFamily="34" charset="0"/>
              </a:rPr>
              <a:t>Modern fasteners in par with advanced railways</a:t>
            </a:r>
          </a:p>
          <a:p>
            <a:pPr marL="342900" indent="-342900">
              <a:buFont typeface="Arial" panose="020B0604020202020204" pitchFamily="34" charset="0"/>
              <a:buChar char="•"/>
            </a:pPr>
            <a:r>
              <a:rPr lang="en-IN" sz="2400" dirty="0" smtClean="0">
                <a:latin typeface="Verdana" panose="020B0604030504040204" pitchFamily="34" charset="0"/>
                <a:ea typeface="Verdana" panose="020B0604030504040204" pitchFamily="34" charset="0"/>
                <a:cs typeface="Verdana" panose="020B0604030504040204" pitchFamily="34" charset="0"/>
              </a:rPr>
              <a:t>Concrete sleepers designed according to EN or UIC specifications</a:t>
            </a:r>
          </a:p>
          <a:p>
            <a:pPr marL="342900" indent="-342900">
              <a:buFont typeface="Arial" panose="020B0604020202020204" pitchFamily="34" charset="0"/>
              <a:buChar char="•"/>
            </a:pPr>
            <a:r>
              <a:rPr lang="en-IN" sz="2400" dirty="0" smtClean="0">
                <a:latin typeface="Verdana" panose="020B0604030504040204" pitchFamily="34" charset="0"/>
                <a:ea typeface="Verdana" panose="020B0604030504040204" pitchFamily="34" charset="0"/>
                <a:cs typeface="Verdana" panose="020B0604030504040204" pitchFamily="34" charset="0"/>
              </a:rPr>
              <a:t>Maintaining track geometry, as diagnosed by Track Recording Car, in lieu of manual examination by trolley. Self Propelled TRCs to be provided for each zonal railway</a:t>
            </a:r>
          </a:p>
          <a:p>
            <a:pPr marL="342900" indent="-342900">
              <a:buFont typeface="Arial" panose="020B0604020202020204" pitchFamily="34" charset="0"/>
              <a:buChar char="•"/>
            </a:pPr>
            <a:r>
              <a:rPr lang="en-IN" sz="2400" dirty="0" smtClean="0">
                <a:latin typeface="Verdana" panose="020B0604030504040204" pitchFamily="34" charset="0"/>
                <a:ea typeface="Verdana" panose="020B0604030504040204" pitchFamily="34" charset="0"/>
                <a:cs typeface="Verdana" panose="020B0604030504040204" pitchFamily="34" charset="0"/>
              </a:rPr>
              <a:t>Of course, all measures to improve all parts of track structure, viz., Ballast, Sub-ballast, Formation treatment, Ensuring reliable drainage. </a:t>
            </a:r>
            <a:endParaRPr lang="en-IN" sz="240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31D3589F-920C-4CED-89CC-A5AD6DC03C57}" type="slidenum">
              <a:rPr lang="en-IN" smtClean="0"/>
              <a:t>10</a:t>
            </a:fld>
            <a:endParaRPr lang="en-IN"/>
          </a:p>
        </p:txBody>
      </p:sp>
    </p:spTree>
    <p:extLst>
      <p:ext uri="{BB962C8B-B14F-4D97-AF65-F5344CB8AC3E}">
        <p14:creationId xmlns:p14="http://schemas.microsoft.com/office/powerpoint/2010/main" val="1673657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78723" y="284293"/>
            <a:ext cx="5265137"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pic>
        <p:nvPicPr>
          <p:cNvPr id="4" name="Picture 3"/>
          <p:cNvPicPr>
            <a:picLocks noChangeAspect="1"/>
          </p:cNvPicPr>
          <p:nvPr/>
        </p:nvPicPr>
        <p:blipFill>
          <a:blip r:embed="rId2"/>
          <a:stretch>
            <a:fillRect/>
          </a:stretch>
        </p:blipFill>
        <p:spPr>
          <a:xfrm>
            <a:off x="177853" y="2134344"/>
            <a:ext cx="8671084" cy="3003263"/>
          </a:xfrm>
          <a:prstGeom prst="rect">
            <a:avLst/>
          </a:prstGeom>
        </p:spPr>
      </p:pic>
      <p:sp>
        <p:nvSpPr>
          <p:cNvPr id="5" name="TextBox 4"/>
          <p:cNvSpPr txBox="1"/>
          <p:nvPr/>
        </p:nvSpPr>
        <p:spPr>
          <a:xfrm>
            <a:off x="1499639" y="4449452"/>
            <a:ext cx="6214715" cy="461665"/>
          </a:xfrm>
          <a:prstGeom prst="rect">
            <a:avLst/>
          </a:prstGeom>
          <a:solidFill>
            <a:schemeClr val="bg1"/>
          </a:solidFill>
        </p:spPr>
        <p:txBody>
          <a:bodyPr wrap="none" rtlCol="0">
            <a:spAutoFit/>
          </a:bodyPr>
          <a:lstStyle/>
          <a:p>
            <a:r>
              <a:rPr lang="en-IN" sz="2400" dirty="0" smtClean="0">
                <a:latin typeface="Verdana" panose="020B0604030504040204" pitchFamily="34" charset="0"/>
                <a:ea typeface="Verdana" panose="020B0604030504040204" pitchFamily="34" charset="0"/>
                <a:cs typeface="Verdana" panose="020B0604030504040204" pitchFamily="34" charset="0"/>
              </a:rPr>
              <a:t>CURRENTLY WIDELY USED FASTENERS</a:t>
            </a:r>
            <a:endParaRPr lang="en-IN" sz="2400"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31D3589F-920C-4CED-89CC-A5AD6DC03C57}" type="slidenum">
              <a:rPr lang="en-IN" smtClean="0"/>
              <a:t>11</a:t>
            </a:fld>
            <a:endParaRPr lang="en-IN"/>
          </a:p>
        </p:txBody>
      </p:sp>
    </p:spTree>
    <p:extLst>
      <p:ext uri="{BB962C8B-B14F-4D97-AF65-F5344CB8AC3E}">
        <p14:creationId xmlns:p14="http://schemas.microsoft.com/office/powerpoint/2010/main" val="278780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547" y="224261"/>
            <a:ext cx="5189722"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pic>
        <p:nvPicPr>
          <p:cNvPr id="4"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69" y="734806"/>
            <a:ext cx="5187164" cy="32525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9220" y="4122252"/>
            <a:ext cx="8550111" cy="2322174"/>
          </a:xfrm>
          <a:prstGeom prst="rect">
            <a:avLst/>
          </a:prstGeom>
        </p:spPr>
        <p:txBody>
          <a:bodyPr wrap="square">
            <a:spAutoFit/>
          </a:bodyPr>
          <a:lstStyle/>
          <a:p>
            <a:pPr lvl="1" algn="just">
              <a:lnSpc>
                <a:spcPct val="115000"/>
              </a:lnSpc>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Within </a:t>
            </a:r>
            <a:r>
              <a:rPr lang="en-GB" dirty="0">
                <a:latin typeface="Verdana" panose="020B0604030504040204" pitchFamily="34" charset="0"/>
                <a:ea typeface="Verdana" panose="020B0604030504040204" pitchFamily="34" charset="0"/>
                <a:cs typeface="Verdana" panose="020B0604030504040204" pitchFamily="34" charset="0"/>
              </a:rPr>
              <a:t>1 millisecond of </a:t>
            </a:r>
            <a:r>
              <a:rPr lang="en-GB" dirty="0" smtClean="0">
                <a:latin typeface="Verdana" panose="020B0604030504040204" pitchFamily="34" charset="0"/>
                <a:ea typeface="Verdana" panose="020B0604030504040204" pitchFamily="34" charset="0"/>
                <a:cs typeface="Verdana" panose="020B0604030504040204" pitchFamily="34" charset="0"/>
              </a:rPr>
              <a:t>start </a:t>
            </a:r>
            <a:r>
              <a:rPr lang="en-GB" dirty="0">
                <a:latin typeface="Verdana" panose="020B0604030504040204" pitchFamily="34" charset="0"/>
                <a:ea typeface="Verdana" panose="020B0604030504040204" pitchFamily="34" charset="0"/>
                <a:cs typeface="Verdana" panose="020B0604030504040204" pitchFamily="34" charset="0"/>
              </a:rPr>
              <a:t>of </a:t>
            </a:r>
            <a:r>
              <a:rPr lang="en-GB" dirty="0" smtClean="0">
                <a:latin typeface="Verdana" panose="020B0604030504040204" pitchFamily="34" charset="0"/>
                <a:ea typeface="Verdana" panose="020B0604030504040204" pitchFamily="34" charset="0"/>
                <a:cs typeface="Verdana" panose="020B0604030504040204" pitchFamily="34" charset="0"/>
              </a:rPr>
              <a:t>impact</a:t>
            </a:r>
            <a:r>
              <a:rPr lang="en-GB" dirty="0">
                <a:latin typeface="Verdana" panose="020B0604030504040204" pitchFamily="34" charset="0"/>
                <a:ea typeface="Verdana" panose="020B0604030504040204" pitchFamily="34" charset="0"/>
                <a:cs typeface="Verdana" panose="020B0604030504040204" pitchFamily="34" charset="0"/>
              </a:rPr>
              <a:t>, a force </a:t>
            </a:r>
            <a:r>
              <a:rPr lang="en-GB" dirty="0" smtClean="0">
                <a:latin typeface="Verdana" panose="020B0604030504040204" pitchFamily="34" charset="0"/>
                <a:ea typeface="Verdana" panose="020B0604030504040204" pitchFamily="34" charset="0"/>
                <a:cs typeface="Verdana" panose="020B0604030504040204" pitchFamily="34" charset="0"/>
              </a:rPr>
              <a:t>P</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 (= 4-6 </a:t>
            </a:r>
            <a:r>
              <a:rPr lang="en-GB" dirty="0">
                <a:latin typeface="Verdana" panose="020B0604030504040204" pitchFamily="34" charset="0"/>
                <a:ea typeface="Verdana" panose="020B0604030504040204" pitchFamily="34" charset="0"/>
                <a:cs typeface="Verdana" panose="020B0604030504040204" pitchFamily="34" charset="0"/>
              </a:rPr>
              <a:t>times </a:t>
            </a:r>
            <a:r>
              <a:rPr lang="en-GB" dirty="0" smtClean="0">
                <a:latin typeface="Verdana" panose="020B0604030504040204" pitchFamily="34" charset="0"/>
                <a:ea typeface="Verdana" panose="020B0604030504040204" pitchFamily="34" charset="0"/>
                <a:cs typeface="Verdana" panose="020B0604030504040204" pitchFamily="34" charset="0"/>
              </a:rPr>
              <a:t>Q</a:t>
            </a:r>
            <a:r>
              <a:rPr lang="en-GB" baseline="-25000" dirty="0" smtClean="0">
                <a:latin typeface="Verdana" panose="020B0604030504040204" pitchFamily="34" charset="0"/>
                <a:ea typeface="Verdana" panose="020B0604030504040204" pitchFamily="34" charset="0"/>
                <a:cs typeface="Verdana" panose="020B0604030504040204" pitchFamily="34" charset="0"/>
              </a:rPr>
              <a:t>N</a:t>
            </a:r>
            <a:r>
              <a:rPr lang="en-GB" dirty="0" smtClean="0">
                <a:latin typeface="Verdana" panose="020B0604030504040204" pitchFamily="34" charset="0"/>
                <a:ea typeface="Verdana" panose="020B0604030504040204" pitchFamily="34" charset="0"/>
                <a:cs typeface="Verdana" panose="020B0604030504040204" pitchFamily="34" charset="0"/>
              </a:rPr>
              <a:t>) hits </a:t>
            </a:r>
            <a:r>
              <a:rPr lang="en-GB" dirty="0">
                <a:latin typeface="Verdana" panose="020B0604030504040204" pitchFamily="34" charset="0"/>
                <a:ea typeface="Verdana" panose="020B0604030504040204" pitchFamily="34" charset="0"/>
                <a:cs typeface="Verdana" panose="020B0604030504040204" pitchFamily="34" charset="0"/>
              </a:rPr>
              <a:t>the rail.  This impact </a:t>
            </a:r>
            <a:r>
              <a:rPr lang="en-GB" dirty="0" smtClean="0">
                <a:latin typeface="Verdana" panose="020B0604030504040204" pitchFamily="34" charset="0"/>
                <a:ea typeface="Verdana" panose="020B0604030504040204" pitchFamily="34" charset="0"/>
                <a:cs typeface="Verdana" panose="020B0604030504040204" pitchFamily="34" charset="0"/>
              </a:rPr>
              <a:t>reduces, but again </a:t>
            </a:r>
            <a:r>
              <a:rPr lang="en-GB" dirty="0">
                <a:latin typeface="Verdana" panose="020B0604030504040204" pitchFamily="34" charset="0"/>
                <a:ea typeface="Verdana" panose="020B0604030504040204" pitchFamily="34" charset="0"/>
                <a:cs typeface="Verdana" panose="020B0604030504040204" pitchFamily="34" charset="0"/>
              </a:rPr>
              <a:t>attains </a:t>
            </a:r>
            <a:r>
              <a:rPr lang="en-GB" dirty="0" smtClean="0">
                <a:latin typeface="Verdana" panose="020B0604030504040204" pitchFamily="34" charset="0"/>
                <a:ea typeface="Verdana" panose="020B0604030504040204" pitchFamily="34" charset="0"/>
                <a:cs typeface="Verdana" panose="020B0604030504040204" pitchFamily="34" charset="0"/>
              </a:rPr>
              <a:t>second peak P</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 </a:t>
            </a:r>
            <a:r>
              <a:rPr lang="en-GB" dirty="0" smtClean="0">
                <a:latin typeface="Verdana" panose="020B0604030504040204" pitchFamily="34" charset="0"/>
                <a:ea typeface="Verdana" panose="020B0604030504040204" pitchFamily="34" charset="0"/>
                <a:cs typeface="Verdana" panose="020B0604030504040204" pitchFamily="34" charset="0"/>
              </a:rPr>
              <a:t>2-3 </a:t>
            </a:r>
            <a:r>
              <a:rPr lang="en-GB" dirty="0">
                <a:latin typeface="Verdana" panose="020B0604030504040204" pitchFamily="34" charset="0"/>
                <a:ea typeface="Verdana" panose="020B0604030504040204" pitchFamily="34" charset="0"/>
                <a:cs typeface="Verdana" panose="020B0604030504040204" pitchFamily="34" charset="0"/>
              </a:rPr>
              <a:t>times Q</a:t>
            </a:r>
            <a:r>
              <a:rPr lang="en-GB" baseline="-25000" dirty="0">
                <a:latin typeface="Verdana" panose="020B0604030504040204" pitchFamily="34" charset="0"/>
                <a:ea typeface="Verdana" panose="020B0604030504040204" pitchFamily="34" charset="0"/>
                <a:cs typeface="Verdana" panose="020B0604030504040204" pitchFamily="34" charset="0"/>
              </a:rPr>
              <a:t>N</a:t>
            </a:r>
            <a:r>
              <a:rPr lang="en-GB" dirty="0" smtClean="0">
                <a:latin typeface="Verdana" panose="020B0604030504040204" pitchFamily="34" charset="0"/>
                <a:ea typeface="Verdana" panose="020B0604030504040204" pitchFamily="34" charset="0"/>
                <a:cs typeface="Verdana" panose="020B0604030504040204" pitchFamily="34" charset="0"/>
              </a:rPr>
              <a:t>) at </a:t>
            </a:r>
            <a:r>
              <a:rPr lang="en-GB" dirty="0">
                <a:latin typeface="Verdana" panose="020B0604030504040204" pitchFamily="34" charset="0"/>
                <a:ea typeface="Verdana" panose="020B0604030504040204" pitchFamily="34" charset="0"/>
                <a:cs typeface="Verdana" panose="020B0604030504040204" pitchFamily="34" charset="0"/>
              </a:rPr>
              <a:t>the end of 6-8 </a:t>
            </a:r>
            <a:r>
              <a:rPr lang="en-GB" dirty="0" smtClean="0">
                <a:latin typeface="Verdana" panose="020B0604030504040204" pitchFamily="34" charset="0"/>
                <a:ea typeface="Verdana" panose="020B0604030504040204" pitchFamily="34" charset="0"/>
                <a:cs typeface="Verdana" panose="020B0604030504040204" pitchFamily="34" charset="0"/>
              </a:rPr>
              <a:t>milliseconds. P</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force decides the </a:t>
            </a:r>
            <a:r>
              <a:rPr lang="en-GB" dirty="0" smtClean="0">
                <a:latin typeface="Verdana" panose="020B0604030504040204" pitchFamily="34" charset="0"/>
                <a:ea typeface="Verdana" panose="020B0604030504040204" pitchFamily="34" charset="0"/>
                <a:cs typeface="Verdana" panose="020B0604030504040204" pitchFamily="34" charset="0"/>
              </a:rPr>
              <a:t>maximum </a:t>
            </a:r>
            <a:r>
              <a:rPr lang="en-GB" dirty="0">
                <a:latin typeface="Verdana" panose="020B0604030504040204" pitchFamily="34" charset="0"/>
                <a:ea typeface="Verdana" panose="020B0604030504040204" pitchFamily="34" charset="0"/>
                <a:cs typeface="Verdana" panose="020B0604030504040204" pitchFamily="34" charset="0"/>
              </a:rPr>
              <a:t>contact stress </a:t>
            </a:r>
            <a:r>
              <a:rPr lang="en-GB" dirty="0" smtClean="0">
                <a:latin typeface="Verdana" panose="020B0604030504040204" pitchFamily="34" charset="0"/>
                <a:ea typeface="Verdana" panose="020B0604030504040204" pitchFamily="34" charset="0"/>
                <a:cs typeface="Verdana" panose="020B0604030504040204" pitchFamily="34" charset="0"/>
              </a:rPr>
              <a:t>between wheel &amp; rail</a:t>
            </a:r>
            <a:r>
              <a:rPr lang="en-GB" dirty="0">
                <a:latin typeface="Verdana" panose="020B0604030504040204" pitchFamily="34" charset="0"/>
                <a:ea typeface="Verdana" panose="020B0604030504040204" pitchFamily="34" charset="0"/>
                <a:cs typeface="Verdana" panose="020B0604030504040204" pitchFamily="34" charset="0"/>
              </a:rPr>
              <a:t>.  P</a:t>
            </a:r>
            <a:r>
              <a:rPr lang="en-GB" baseline="-25000" dirty="0">
                <a:latin typeface="Verdana" panose="020B0604030504040204" pitchFamily="34" charset="0"/>
                <a:ea typeface="Verdana" panose="020B0604030504040204" pitchFamily="34" charset="0"/>
                <a:cs typeface="Verdana" panose="020B0604030504040204" pitchFamily="34" charset="0"/>
              </a:rPr>
              <a:t>1</a:t>
            </a:r>
            <a:r>
              <a:rPr lang="en-GB" dirty="0">
                <a:latin typeface="Verdana" panose="020B0604030504040204" pitchFamily="34" charset="0"/>
                <a:ea typeface="Verdana" panose="020B0604030504040204" pitchFamily="34" charset="0"/>
                <a:cs typeface="Verdana" panose="020B0604030504040204" pitchFamily="34" charset="0"/>
              </a:rPr>
              <a:t> increases with the speed of </a:t>
            </a:r>
            <a:r>
              <a:rPr lang="en-GB" dirty="0" smtClean="0">
                <a:latin typeface="Verdana" panose="020B0604030504040204" pitchFamily="34" charset="0"/>
                <a:ea typeface="Verdana" panose="020B0604030504040204" pitchFamily="34" charset="0"/>
                <a:cs typeface="Verdana" panose="020B0604030504040204" pitchFamily="34" charset="0"/>
              </a:rPr>
              <a:t>wheel, whereas </a:t>
            </a:r>
            <a:r>
              <a:rPr lang="en-GB" dirty="0">
                <a:latin typeface="Verdana" panose="020B0604030504040204" pitchFamily="34" charset="0"/>
                <a:ea typeface="Verdana" panose="020B0604030504040204" pitchFamily="34" charset="0"/>
                <a:cs typeface="Verdana" panose="020B0604030504040204" pitchFamily="34" charset="0"/>
              </a:rPr>
              <a:t>P</a:t>
            </a:r>
            <a:r>
              <a:rPr lang="en-GB" baseline="-25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is </a:t>
            </a:r>
            <a:r>
              <a:rPr lang="en-GB" dirty="0" smtClean="0">
                <a:latin typeface="Verdana" panose="020B0604030504040204" pitchFamily="34" charset="0"/>
                <a:ea typeface="Verdana" panose="020B0604030504040204" pitchFamily="34" charset="0"/>
                <a:cs typeface="Verdana" panose="020B0604030504040204" pitchFamily="34" charset="0"/>
              </a:rPr>
              <a:t>not much influenced by speed</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Amplification </a:t>
            </a:r>
            <a:r>
              <a:rPr lang="en-GB" dirty="0">
                <a:latin typeface="Verdana" panose="020B0604030504040204" pitchFamily="34" charset="0"/>
                <a:ea typeface="Verdana" panose="020B0604030504040204" pitchFamily="34" charset="0"/>
                <a:cs typeface="Verdana" panose="020B0604030504040204" pitchFamily="34" charset="0"/>
              </a:rPr>
              <a:t>Factors F</a:t>
            </a:r>
            <a:r>
              <a:rPr lang="en-GB" baseline="-25000" dirty="0">
                <a:latin typeface="Verdana" panose="020B0604030504040204" pitchFamily="34" charset="0"/>
                <a:ea typeface="Verdana" panose="020B0604030504040204" pitchFamily="34" charset="0"/>
                <a:cs typeface="Verdana" panose="020B0604030504040204" pitchFamily="34" charset="0"/>
              </a:rPr>
              <a:t>a1 </a:t>
            </a:r>
            <a:r>
              <a:rPr lang="en-GB" dirty="0">
                <a:latin typeface="Verdana" panose="020B0604030504040204" pitchFamily="34" charset="0"/>
                <a:ea typeface="Verdana" panose="020B0604030504040204" pitchFamily="34" charset="0"/>
                <a:cs typeface="Verdana" panose="020B0604030504040204" pitchFamily="34" charset="0"/>
              </a:rPr>
              <a:t>and F</a:t>
            </a:r>
            <a:r>
              <a:rPr lang="en-GB" baseline="-25000" dirty="0">
                <a:latin typeface="Verdana" panose="020B0604030504040204" pitchFamily="34" charset="0"/>
                <a:ea typeface="Verdana" panose="020B0604030504040204" pitchFamily="34" charset="0"/>
                <a:cs typeface="Verdana" panose="020B0604030504040204" pitchFamily="34" charset="0"/>
              </a:rPr>
              <a:t>a2</a:t>
            </a:r>
            <a:r>
              <a:rPr lang="en-GB" dirty="0">
                <a:latin typeface="Verdana" panose="020B0604030504040204" pitchFamily="34" charset="0"/>
                <a:ea typeface="Verdana" panose="020B0604030504040204" pitchFamily="34" charset="0"/>
                <a:cs typeface="Verdana" panose="020B0604030504040204" pitchFamily="34" charset="0"/>
              </a:rPr>
              <a:t>, that is, (P</a:t>
            </a:r>
            <a:r>
              <a:rPr lang="en-GB" baseline="-25000" dirty="0">
                <a:latin typeface="Verdana" panose="020B0604030504040204" pitchFamily="34" charset="0"/>
                <a:ea typeface="Verdana" panose="020B0604030504040204" pitchFamily="34" charset="0"/>
                <a:cs typeface="Verdana" panose="020B0604030504040204" pitchFamily="34" charset="0"/>
              </a:rPr>
              <a:t>1</a:t>
            </a:r>
            <a:r>
              <a:rPr lang="en-GB" dirty="0">
                <a:latin typeface="Verdana" panose="020B0604030504040204" pitchFamily="34" charset="0"/>
                <a:ea typeface="Verdana" panose="020B0604030504040204" pitchFamily="34" charset="0"/>
                <a:cs typeface="Verdana" panose="020B0604030504040204" pitchFamily="34" charset="0"/>
              </a:rPr>
              <a:t>/Q</a:t>
            </a:r>
            <a:r>
              <a:rPr lang="en-GB" baseline="-25000" dirty="0">
                <a:latin typeface="Verdana" panose="020B0604030504040204" pitchFamily="34" charset="0"/>
                <a:ea typeface="Verdana" panose="020B0604030504040204" pitchFamily="34"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and </a:t>
            </a:r>
            <a:r>
              <a:rPr lang="en-GB" dirty="0">
                <a:latin typeface="Verdana" panose="020B0604030504040204" pitchFamily="34" charset="0"/>
                <a:ea typeface="Verdana" panose="020B0604030504040204" pitchFamily="34" charset="0"/>
                <a:cs typeface="Verdana" panose="020B0604030504040204" pitchFamily="34" charset="0"/>
              </a:rPr>
              <a:t>(P</a:t>
            </a:r>
            <a:r>
              <a:rPr lang="en-GB" baseline="-25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/Q</a:t>
            </a:r>
            <a:r>
              <a:rPr lang="en-GB" baseline="-25000" dirty="0">
                <a:latin typeface="Verdana" panose="020B0604030504040204" pitchFamily="34" charset="0"/>
                <a:ea typeface="Verdana" panose="020B0604030504040204" pitchFamily="34" charset="0"/>
                <a:cs typeface="Verdana" panose="020B0604030504040204" pitchFamily="34" charset="0"/>
              </a:rPr>
              <a:t>N</a:t>
            </a:r>
            <a:r>
              <a:rPr lang="en-GB" dirty="0">
                <a:latin typeface="Verdana" panose="020B0604030504040204" pitchFamily="34" charset="0"/>
                <a:ea typeface="Verdana" panose="020B0604030504040204" pitchFamily="34" charset="0"/>
                <a:cs typeface="Verdana" panose="020B0604030504040204" pitchFamily="34" charset="0"/>
              </a:rPr>
              <a:t>) depend on the severity of </a:t>
            </a:r>
            <a:r>
              <a:rPr lang="en-GB" dirty="0" smtClean="0">
                <a:latin typeface="Verdana" panose="020B0604030504040204" pitchFamily="34" charset="0"/>
                <a:ea typeface="Verdana" panose="020B0604030504040204" pitchFamily="34" charset="0"/>
                <a:cs typeface="Verdana" panose="020B0604030504040204" pitchFamily="34" charset="0"/>
              </a:rPr>
              <a:t>rail defect or </a:t>
            </a:r>
            <a:r>
              <a:rPr lang="en-GB" dirty="0">
                <a:latin typeface="Verdana" panose="020B0604030504040204" pitchFamily="34" charset="0"/>
                <a:ea typeface="Verdana" panose="020B0604030504040204" pitchFamily="34" charset="0"/>
                <a:cs typeface="Verdana" panose="020B0604030504040204" pitchFamily="34" charset="0"/>
              </a:rPr>
              <a:t>wheel </a:t>
            </a:r>
            <a:r>
              <a:rPr lang="en-GB" dirty="0" smtClean="0">
                <a:latin typeface="Verdana" panose="020B0604030504040204" pitchFamily="34" charset="0"/>
                <a:ea typeface="Verdana" panose="020B0604030504040204" pitchFamily="34" charset="0"/>
                <a:cs typeface="Verdana" panose="020B0604030504040204" pitchFamily="34" charset="0"/>
              </a:rPr>
              <a:t>flat. </a:t>
            </a:r>
            <a:endParaRPr lang="en-IN"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a:off x="2443964" y="1297981"/>
            <a:ext cx="3817856" cy="369332"/>
          </a:xfrm>
          <a:prstGeom prst="rect">
            <a:avLst/>
          </a:prstGeom>
          <a:noFill/>
        </p:spPr>
        <p:txBody>
          <a:bodyPr wrap="square" rtlCol="0">
            <a:spAutoFit/>
          </a:bodyPr>
          <a:lstStyle/>
          <a:p>
            <a:r>
              <a:rPr lang="en-IN" dirty="0" smtClean="0">
                <a:latin typeface="Verdana" panose="020B0604030504040204" pitchFamily="34" charset="0"/>
                <a:ea typeface="Verdana" panose="020B0604030504040204" pitchFamily="34" charset="0"/>
                <a:cs typeface="Verdana" panose="020B0604030504040204" pitchFamily="34" charset="0"/>
              </a:rPr>
              <a:t>IMPACT WHEEL OVER-LOAD</a:t>
            </a:r>
            <a:endParaRPr lang="en-IN" dirty="0">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Connector 8"/>
          <p:cNvCxnSpPr/>
          <p:nvPr/>
        </p:nvCxnSpPr>
        <p:spPr>
          <a:xfrm>
            <a:off x="6167688" y="2139998"/>
            <a:ext cx="2521643" cy="488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6167688" y="835072"/>
            <a:ext cx="1357162" cy="1304926"/>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Chord 10"/>
          <p:cNvSpPr/>
          <p:nvPr/>
        </p:nvSpPr>
        <p:spPr>
          <a:xfrm rot="16200000" flipV="1">
            <a:off x="7970711" y="2061347"/>
            <a:ext cx="209439" cy="201304"/>
          </a:xfrm>
          <a:prstGeom prst="chord">
            <a:avLst>
              <a:gd name="adj1" fmla="val 5936278"/>
              <a:gd name="adj2" fmla="val 1620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6178125" y="2546531"/>
            <a:ext cx="1357162" cy="1295984"/>
          </a:xfrm>
          <a:prstGeom prst="ellipse">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Connector 12"/>
          <p:cNvCxnSpPr/>
          <p:nvPr/>
        </p:nvCxnSpPr>
        <p:spPr>
          <a:xfrm>
            <a:off x="6178125" y="3842515"/>
            <a:ext cx="251120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437748" y="2845247"/>
            <a:ext cx="87102" cy="47570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075430" y="3842515"/>
            <a:ext cx="15215" cy="15768"/>
          </a:xfrm>
          <a:prstGeom prst="straightConnector1">
            <a:avLst/>
          </a:prstGeom>
          <a:ln w="19050">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11413" y="2756851"/>
            <a:ext cx="1249186" cy="646331"/>
          </a:xfrm>
          <a:prstGeom prst="rect">
            <a:avLst/>
          </a:prstGeom>
          <a:noFill/>
        </p:spPr>
        <p:txBody>
          <a:bodyPr wrap="square" rtlCol="0">
            <a:spAutoFit/>
          </a:bodyPr>
          <a:lstStyle/>
          <a:p>
            <a:r>
              <a:rPr lang="en-IN" dirty="0" smtClean="0"/>
              <a:t>Wheel flat </a:t>
            </a:r>
          </a:p>
          <a:p>
            <a:r>
              <a:rPr lang="en-IN" dirty="0" smtClean="0"/>
              <a:t>hits here</a:t>
            </a:r>
            <a:endParaRPr lang="en-IN" dirty="0"/>
          </a:p>
        </p:txBody>
      </p:sp>
      <p:cxnSp>
        <p:nvCxnSpPr>
          <p:cNvPr id="8" name="Straight Arrow Connector 7"/>
          <p:cNvCxnSpPr/>
          <p:nvPr/>
        </p:nvCxnSpPr>
        <p:spPr>
          <a:xfrm>
            <a:off x="7886596" y="3366635"/>
            <a:ext cx="204049" cy="43091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76079" y="1015779"/>
            <a:ext cx="1335945" cy="646331"/>
          </a:xfrm>
          <a:prstGeom prst="rect">
            <a:avLst/>
          </a:prstGeom>
          <a:noFill/>
        </p:spPr>
        <p:txBody>
          <a:bodyPr wrap="square" rtlCol="0">
            <a:spAutoFit/>
          </a:bodyPr>
          <a:lstStyle/>
          <a:p>
            <a:r>
              <a:rPr lang="en-IN" dirty="0" smtClean="0"/>
              <a:t>Rail surface defect</a:t>
            </a:r>
            <a:endParaRPr lang="en-IN" dirty="0"/>
          </a:p>
        </p:txBody>
      </p:sp>
      <p:cxnSp>
        <p:nvCxnSpPr>
          <p:cNvPr id="19" name="Straight Arrow Connector 18"/>
          <p:cNvCxnSpPr/>
          <p:nvPr/>
        </p:nvCxnSpPr>
        <p:spPr>
          <a:xfrm>
            <a:off x="7973405" y="1722116"/>
            <a:ext cx="117240" cy="430918"/>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D3589F-920C-4CED-89CC-A5AD6DC03C57}" type="slidenum">
              <a:rPr lang="en-IN" smtClean="0"/>
              <a:t>12</a:t>
            </a:fld>
            <a:endParaRPr lang="en-IN"/>
          </a:p>
        </p:txBody>
      </p:sp>
    </p:spTree>
    <p:extLst>
      <p:ext uri="{BB962C8B-B14F-4D97-AF65-F5344CB8AC3E}">
        <p14:creationId xmlns:p14="http://schemas.microsoft.com/office/powerpoint/2010/main" val="2079912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2419" y="239717"/>
            <a:ext cx="5236856"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Text Box 3"/>
          <p:cNvSpPr txBox="1">
            <a:spLocks noChangeArrowheads="1"/>
          </p:cNvSpPr>
          <p:nvPr/>
        </p:nvSpPr>
        <p:spPr bwMode="auto">
          <a:xfrm>
            <a:off x="320552" y="701382"/>
            <a:ext cx="857603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800" dirty="0">
                <a:latin typeface="Verdana" panose="020B0604030504040204" pitchFamily="34" charset="0"/>
                <a:ea typeface="Verdana" panose="020B0604030504040204" pitchFamily="34" charset="0"/>
                <a:cs typeface="Verdana" panose="020B0604030504040204" pitchFamily="34" charset="0"/>
              </a:rPr>
              <a:t>MAXIMUM SHEAR STRESS IN RAIL </a:t>
            </a:r>
            <a:r>
              <a:rPr lang="en-US" altLang="en-US" sz="1800" dirty="0" smtClean="0">
                <a:latin typeface="Verdana" panose="020B0604030504040204" pitchFamily="34" charset="0"/>
                <a:ea typeface="Verdana" panose="020B0604030504040204" pitchFamily="34" charset="0"/>
                <a:cs typeface="Verdana" panose="020B0604030504040204" pitchFamily="34" charset="0"/>
              </a:rPr>
              <a:t>AT 4-6 </a:t>
            </a:r>
            <a:r>
              <a:rPr lang="en-US" altLang="en-US" sz="1800" dirty="0">
                <a:latin typeface="Verdana" panose="020B0604030504040204" pitchFamily="34" charset="0"/>
                <a:ea typeface="Verdana" panose="020B0604030504040204" pitchFamily="34" charset="0"/>
                <a:cs typeface="Verdana" panose="020B0604030504040204" pitchFamily="34" charset="0"/>
              </a:rPr>
              <a:t>mm BELOW </a:t>
            </a:r>
            <a:r>
              <a:rPr lang="en-US" altLang="en-US" sz="1800" dirty="0" smtClean="0">
                <a:latin typeface="Verdana" panose="020B0604030504040204" pitchFamily="34" charset="0"/>
                <a:ea typeface="Verdana" panose="020B0604030504040204" pitchFamily="34" charset="0"/>
                <a:cs typeface="Verdana" panose="020B0604030504040204" pitchFamily="34" charset="0"/>
              </a:rPr>
              <a:t>RAIL-TOP:</a:t>
            </a: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b="1" dirty="0">
                <a:latin typeface="Verdana" panose="020B0604030504040204" pitchFamily="34" charset="0"/>
                <a:ea typeface="Verdana" panose="020B0604030504040204" pitchFamily="34" charset="0"/>
                <a:cs typeface="Verdana" panose="020B0604030504040204" pitchFamily="34" charset="0"/>
              </a:rPr>
              <a:t>Ψ = 412 </a:t>
            </a:r>
            <a:r>
              <a:rPr lang="en-US" altLang="en-US" sz="1800" b="1"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US" altLang="en-US" sz="1800"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(P</a:t>
            </a:r>
            <a:r>
              <a:rPr lang="en-US" altLang="en-US" sz="1800" b="1" baseline="-250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1</a:t>
            </a:r>
            <a:r>
              <a:rPr lang="en-US" altLang="en-US" sz="1800"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/r</a:t>
            </a:r>
            <a:r>
              <a:rPr lang="en-US" altLang="en-US" sz="1800" b="1"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US" altLang="en-US" sz="18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WHERE r IS WHEEL RADIUS</a:t>
            </a:r>
          </a:p>
          <a:p>
            <a:r>
              <a:rPr lang="en-US" altLang="en-US" sz="18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US" altLang="en-US" sz="1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P</a:t>
            </a:r>
            <a:r>
              <a:rPr lang="en-US" altLang="en-US" sz="1800" baseline="-250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1</a:t>
            </a:r>
            <a:r>
              <a:rPr lang="en-US" altLang="en-US" sz="1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US" altLang="en-US" sz="18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IS </a:t>
            </a:r>
            <a:r>
              <a:rPr lang="en-US" altLang="en-US" sz="1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INSTANTANEOUSLY INCIDENT LOAD</a:t>
            </a:r>
            <a:r>
              <a:rPr lang="en-US" altLang="en-US" sz="18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endParaRPr lang="en-US" altLang="en-US" sz="18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endParaRPr>
          </a:p>
          <a:p>
            <a:r>
              <a:rPr lang="en-IN" altLang="en-US"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Ψ </a:t>
            </a:r>
            <a:r>
              <a:rPr lang="en-IN" altLang="en-US"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SHOULD NOT EXCEED 38% OF UTS OF RAIL ξ, </a:t>
            </a:r>
            <a:r>
              <a:rPr lang="en-IN" altLang="en-US"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i.e</a:t>
            </a:r>
            <a:r>
              <a:rPr lang="en-IN" altLang="en-US"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IN" altLang="en-US" b="1"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Ψ   0.38 ξ </a:t>
            </a:r>
            <a:endParaRPr lang="en-IN" altLang="en-US"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endParaRPr>
          </a:p>
          <a:p>
            <a:r>
              <a:rPr lang="en-IN" altLang="en-US"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THESE EQUATIONS LEAD TO THE CONCLUSION: </a:t>
            </a:r>
          </a:p>
          <a:p>
            <a:r>
              <a:rPr lang="en-IN" altLang="en-US"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WE MAY ALLOW MAX. </a:t>
            </a:r>
            <a:r>
              <a:rPr lang="en-IN" altLang="en-US"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VALUE OF </a:t>
            </a:r>
            <a:r>
              <a:rPr lang="en-IN" altLang="en-US" b="1"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P</a:t>
            </a:r>
            <a:r>
              <a:rPr lang="en-IN" altLang="en-US" b="1" baseline="-250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1</a:t>
            </a:r>
            <a:r>
              <a:rPr lang="en-IN" altLang="en-US" b="1"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IN" altLang="en-US"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[8.507.10</a:t>
            </a:r>
            <a:r>
              <a:rPr lang="en-IN" altLang="en-US" b="1" baseline="300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-7</a:t>
            </a:r>
            <a:r>
              <a:rPr lang="en-IN" altLang="en-US"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.r.ξ</a:t>
            </a:r>
            <a:r>
              <a:rPr lang="en-IN" altLang="en-US" b="1" baseline="300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2</a:t>
            </a:r>
            <a:r>
              <a:rPr lang="en-IN" altLang="en-US"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a:t>
            </a:r>
            <a:r>
              <a:rPr lang="en-IN" altLang="en-US"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FROM THE CONSIDERATION OF MAXIMUM PERMISSIBLE SHEAR STRESS.</a:t>
            </a:r>
            <a:endParaRPr lang="en-IN" altLang="en-US"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endParaRPr>
          </a:p>
          <a:p>
            <a:pPr>
              <a:spcBef>
                <a:spcPct val="50000"/>
              </a:spcBef>
            </a:pPr>
            <a:endParaRPr lang="en-US" altLang="en-US"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endParaRPr>
          </a:p>
        </p:txBody>
      </p:sp>
      <p:pic>
        <p:nvPicPr>
          <p:cNvPr id="4" name="Picture 3"/>
          <p:cNvPicPr>
            <a:picLocks noChangeAspect="1"/>
          </p:cNvPicPr>
          <p:nvPr/>
        </p:nvPicPr>
        <p:blipFill rotWithShape="1">
          <a:blip r:embed="rId3"/>
          <a:srcRect b="22100"/>
          <a:stretch/>
        </p:blipFill>
        <p:spPr>
          <a:xfrm>
            <a:off x="209832" y="2900281"/>
            <a:ext cx="8545267" cy="1229455"/>
          </a:xfrm>
          <a:prstGeom prst="rect">
            <a:avLst/>
          </a:prstGeom>
        </p:spPr>
      </p:pic>
      <p:sp>
        <p:nvSpPr>
          <p:cNvPr id="5" name="TextBox 4"/>
          <p:cNvSpPr txBox="1"/>
          <p:nvPr/>
        </p:nvSpPr>
        <p:spPr>
          <a:xfrm>
            <a:off x="386539" y="4197829"/>
            <a:ext cx="8191852" cy="369332"/>
          </a:xfrm>
          <a:prstGeom prst="rect">
            <a:avLst/>
          </a:prstGeom>
          <a:noFill/>
        </p:spPr>
        <p:txBody>
          <a:bodyPr wrap="square" rtlCol="0">
            <a:spAutoFit/>
          </a:bodyPr>
          <a:lstStyle/>
          <a:p>
            <a:r>
              <a:rPr lang="en-IN" dirty="0" smtClean="0">
                <a:latin typeface="Verdana" panose="020B0604030504040204" pitchFamily="34" charset="0"/>
                <a:ea typeface="Verdana" panose="020B0604030504040204" pitchFamily="34" charset="0"/>
                <a:cs typeface="Verdana" panose="020B0604030504040204" pitchFamily="34" charset="0"/>
              </a:rPr>
              <a:t>FROM PERMISSIBLE P</a:t>
            </a:r>
            <a:r>
              <a:rPr lang="en-IN" baseline="-25000" dirty="0" smtClean="0">
                <a:latin typeface="Verdana" panose="020B0604030504040204" pitchFamily="34" charset="0"/>
                <a:ea typeface="Verdana" panose="020B0604030504040204" pitchFamily="34" charset="0"/>
                <a:cs typeface="Verdana" panose="020B0604030504040204" pitchFamily="34" charset="0"/>
              </a:rPr>
              <a:t>1</a:t>
            </a:r>
            <a:r>
              <a:rPr lang="en-IN" dirty="0">
                <a:latin typeface="Verdana" panose="020B0604030504040204" pitchFamily="34" charset="0"/>
                <a:ea typeface="Verdana" panose="020B0604030504040204" pitchFamily="34" charset="0"/>
                <a:cs typeface="Verdana" panose="020B0604030504040204" pitchFamily="34" charset="0"/>
              </a:rPr>
              <a:t> </a:t>
            </a:r>
            <a:r>
              <a:rPr lang="en-IN" dirty="0" smtClean="0">
                <a:latin typeface="Verdana" panose="020B0604030504040204" pitchFamily="34" charset="0"/>
                <a:ea typeface="Verdana" panose="020B0604030504040204" pitchFamily="34" charset="0"/>
                <a:cs typeface="Verdana" panose="020B0604030504040204" pitchFamily="34" charset="0"/>
              </a:rPr>
              <a:t>MAX. AXLE LOAD IS COMPUTED AS BELOW:</a:t>
            </a:r>
            <a:endParaRPr lang="en-IN"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0309812"/>
              </p:ext>
            </p:extLst>
          </p:nvPr>
        </p:nvGraphicFramePr>
        <p:xfrm>
          <a:off x="78401" y="4702384"/>
          <a:ext cx="8799373" cy="1904214"/>
        </p:xfrm>
        <a:graphic>
          <a:graphicData uri="http://schemas.openxmlformats.org/presentationml/2006/ole">
            <mc:AlternateContent xmlns:mc="http://schemas.openxmlformats.org/markup-compatibility/2006">
              <mc:Choice xmlns:v="urn:schemas-microsoft-com:vml" Requires="v">
                <p:oleObj spid="_x0000_s2069" name="Document" r:id="rId4" imgW="5732871" imgH="1246498" progId="Word.Document.12">
                  <p:embed/>
                </p:oleObj>
              </mc:Choice>
              <mc:Fallback>
                <p:oleObj name="Document" r:id="rId4" imgW="5732871" imgH="1246498" progId="Word.Document.12">
                  <p:embed/>
                  <p:pic>
                    <p:nvPicPr>
                      <p:cNvPr id="0" name=""/>
                      <p:cNvPicPr/>
                      <p:nvPr/>
                    </p:nvPicPr>
                    <p:blipFill>
                      <a:blip r:embed="rId5"/>
                      <a:stretch>
                        <a:fillRect/>
                      </a:stretch>
                    </p:blipFill>
                    <p:spPr>
                      <a:xfrm>
                        <a:off x="78401" y="4702384"/>
                        <a:ext cx="8799373" cy="1904214"/>
                      </a:xfrm>
                      <a:prstGeom prst="rect">
                        <a:avLst/>
                      </a:prstGeom>
                    </p:spPr>
                  </p:pic>
                </p:oleObj>
              </mc:Fallback>
            </mc:AlternateContent>
          </a:graphicData>
        </a:graphic>
      </p:graphicFrame>
      <p:sp>
        <p:nvSpPr>
          <p:cNvPr id="9" name="TextBox 8"/>
          <p:cNvSpPr txBox="1"/>
          <p:nvPr/>
        </p:nvSpPr>
        <p:spPr>
          <a:xfrm>
            <a:off x="2592371" y="6237266"/>
            <a:ext cx="6627043" cy="307777"/>
          </a:xfrm>
          <a:prstGeom prst="rect">
            <a:avLst/>
          </a:prstGeom>
          <a:noFill/>
        </p:spPr>
        <p:txBody>
          <a:bodyPr wrap="square" rtlCol="0">
            <a:spAutoFit/>
          </a:bodyPr>
          <a:lstStyle/>
          <a:p>
            <a:r>
              <a:rPr lang="en-US" altLang="en-US" sz="1400"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AMPLIFICATION </a:t>
            </a:r>
            <a:r>
              <a:rPr lang="en-US" altLang="en-US" sz="1400" b="1"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FACTOR </a:t>
            </a:r>
            <a:r>
              <a:rPr lang="en-US" altLang="en-US" sz="1400"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F</a:t>
            </a:r>
            <a:r>
              <a:rPr lang="en-US" altLang="en-US" sz="1400" b="1" baseline="-250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a1</a:t>
            </a:r>
            <a:r>
              <a:rPr lang="en-US" altLang="en-US" sz="1400"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 = P</a:t>
            </a:r>
            <a:r>
              <a:rPr lang="en-US" altLang="en-US" sz="1400" b="1" baseline="-25000"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1</a:t>
            </a:r>
            <a:r>
              <a:rPr lang="en-US" altLang="en-US" sz="1400" b="1" dirty="0" smtClean="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rPr>
              <a:t>/Q</a:t>
            </a:r>
            <a:endParaRPr lang="en-US" altLang="en-US" sz="1400" b="1" baseline="-25000" dirty="0">
              <a:latin typeface="Verdana" panose="020B0604030504040204" pitchFamily="34" charset="0"/>
              <a:ea typeface="Verdana" panose="020B0604030504040204" pitchFamily="34" charset="0"/>
              <a:cs typeface="Verdana" panose="020B0604030504040204" pitchFamily="34" charset="0"/>
              <a:sym typeface="Symbol" panose="05050102010706020507" pitchFamily="18" charset="2"/>
            </a:endParaRPr>
          </a:p>
        </p:txBody>
      </p:sp>
      <p:cxnSp>
        <p:nvCxnSpPr>
          <p:cNvPr id="11" name="Straight Arrow Connector 10"/>
          <p:cNvCxnSpPr>
            <a:stCxn id="9" idx="1"/>
          </p:cNvCxnSpPr>
          <p:nvPr/>
        </p:nvCxnSpPr>
        <p:spPr>
          <a:xfrm flipH="1" flipV="1">
            <a:off x="2234153" y="6221692"/>
            <a:ext cx="358218" cy="169463"/>
          </a:xfrm>
          <a:prstGeom prst="straightConnector1">
            <a:avLst/>
          </a:prstGeom>
          <a:ln w="22225">
            <a:solidFill>
              <a:schemeClr val="tx1"/>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31D3589F-920C-4CED-89CC-A5AD6DC03C57}" type="slidenum">
              <a:rPr lang="en-IN" smtClean="0"/>
              <a:t>13</a:t>
            </a:fld>
            <a:endParaRPr lang="en-IN"/>
          </a:p>
        </p:txBody>
      </p:sp>
    </p:spTree>
    <p:extLst>
      <p:ext uri="{BB962C8B-B14F-4D97-AF65-F5344CB8AC3E}">
        <p14:creationId xmlns:p14="http://schemas.microsoft.com/office/powerpoint/2010/main" val="113421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1018" y="263714"/>
            <a:ext cx="5312270"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TextBox 2"/>
          <p:cNvSpPr txBox="1"/>
          <p:nvPr/>
        </p:nvSpPr>
        <p:spPr>
          <a:xfrm>
            <a:off x="419227" y="1319752"/>
            <a:ext cx="8244006" cy="4708981"/>
          </a:xfrm>
          <a:prstGeom prst="rect">
            <a:avLst/>
          </a:prstGeom>
          <a:noFill/>
        </p:spPr>
        <p:txBody>
          <a:bodyPr wrap="square" rtlCol="0">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The Table in previous slide indicates that IR should go in for rail-steel with UTS 1175 </a:t>
            </a:r>
            <a:r>
              <a:rPr lang="en-IN" sz="2000" dirty="0" err="1" smtClean="0">
                <a:latin typeface="Verdana" panose="020B0604030504040204" pitchFamily="34" charset="0"/>
                <a:ea typeface="Verdana" panose="020B0604030504040204" pitchFamily="34" charset="0"/>
                <a:cs typeface="Verdana" panose="020B0604030504040204" pitchFamily="34" charset="0"/>
              </a:rPr>
              <a:t>Mpa</a:t>
            </a:r>
            <a:r>
              <a:rPr lang="en-IN" sz="2000" dirty="0" smtClean="0">
                <a:latin typeface="Verdana" panose="020B0604030504040204" pitchFamily="34" charset="0"/>
                <a:ea typeface="Verdana" panose="020B0604030504040204" pitchFamily="34" charset="0"/>
                <a:cs typeface="Verdana" panose="020B0604030504040204" pitchFamily="34" charset="0"/>
              </a:rPr>
              <a:t>.  All advanced railways, under similar service conditions, have adopted Rail Steel of Grade R350HT or R350LHT as per EN 13674-1.</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These Grade Rails are fully Heat Treated.  ‘Head Hardening’ of UTS900 steel is not the right solution, because Head Hardening Process has become obsolete, </a:t>
            </a:r>
            <a:r>
              <a:rPr lang="en-GB" sz="2000" dirty="0" smtClean="0">
                <a:latin typeface="Verdana" panose="020B0604030504040204" pitchFamily="34" charset="0"/>
                <a:ea typeface="Verdana" panose="020B0604030504040204" pitchFamily="34" charset="0"/>
                <a:cs typeface="Verdana" panose="020B0604030504040204" pitchFamily="34" charset="0"/>
              </a:rPr>
              <a:t>consequent </a:t>
            </a:r>
            <a:r>
              <a:rPr lang="en-GB" sz="2000" dirty="0">
                <a:latin typeface="Verdana" panose="020B0604030504040204" pitchFamily="34" charset="0"/>
                <a:ea typeface="Verdana" panose="020B0604030504040204" pitchFamily="34" charset="0"/>
                <a:cs typeface="Verdana" panose="020B0604030504040204" pitchFamily="34" charset="0"/>
              </a:rPr>
              <a:t>to the investigation into the derailment near Hatfield in UK on 17.10.2000 killing 4 </a:t>
            </a:r>
            <a:r>
              <a:rPr lang="en-GB" sz="2000" dirty="0" smtClean="0">
                <a:latin typeface="Verdana" panose="020B0604030504040204" pitchFamily="34" charset="0"/>
                <a:ea typeface="Verdana" panose="020B0604030504040204" pitchFamily="34" charset="0"/>
                <a:cs typeface="Verdana" panose="020B0604030504040204" pitchFamily="34" charset="0"/>
              </a:rPr>
              <a:t>passengers. </a:t>
            </a:r>
            <a:r>
              <a:rPr lang="en-GB" sz="2000" dirty="0" smtClean="0"/>
              <a:t> </a:t>
            </a:r>
            <a:r>
              <a:rPr lang="en-IN" sz="2000" dirty="0" smtClean="0">
                <a:latin typeface="Verdana" panose="020B0604030504040204" pitchFamily="34" charset="0"/>
                <a:ea typeface="Verdana" panose="020B0604030504040204" pitchFamily="34" charset="0"/>
                <a:cs typeface="Verdana" panose="020B0604030504040204" pitchFamily="34" charset="0"/>
              </a:rPr>
              <a:t>There in no international specification to cover head hardening.  The Author has seen two abandoned head hardening plants in China.  </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Incidentally, China has become pioneer in manufacturing rails to EN 13674-1. </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14</a:t>
            </a:fld>
            <a:endParaRPr lang="en-IN"/>
          </a:p>
        </p:txBody>
      </p:sp>
    </p:spTree>
    <p:extLst>
      <p:ext uri="{BB962C8B-B14F-4D97-AF65-F5344CB8AC3E}">
        <p14:creationId xmlns:p14="http://schemas.microsoft.com/office/powerpoint/2010/main" val="3357375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386" y="188299"/>
            <a:ext cx="5227429"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Rectangle 2"/>
          <p:cNvSpPr/>
          <p:nvPr/>
        </p:nvSpPr>
        <p:spPr>
          <a:xfrm>
            <a:off x="353238" y="871682"/>
            <a:ext cx="8215727" cy="6063198"/>
          </a:xfrm>
          <a:prstGeom prst="rect">
            <a:avLst/>
          </a:prstGeom>
        </p:spPr>
        <p:txBody>
          <a:bodyPr wrap="square">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Solutions </a:t>
            </a:r>
            <a:r>
              <a:rPr lang="en-IN" sz="2000" dirty="0">
                <a:latin typeface="Verdana" panose="020B0604030504040204" pitchFamily="34" charset="0"/>
                <a:ea typeface="Verdana" panose="020B0604030504040204" pitchFamily="34" charset="0"/>
                <a:cs typeface="Verdana" panose="020B0604030504040204" pitchFamily="34" charset="0"/>
              </a:rPr>
              <a:t>to resolve </a:t>
            </a:r>
            <a:r>
              <a:rPr lang="en-IN" sz="2000" dirty="0" smtClean="0">
                <a:latin typeface="Verdana" panose="020B0604030504040204" pitchFamily="34" charset="0"/>
                <a:ea typeface="Verdana" panose="020B0604030504040204" pitchFamily="34" charset="0"/>
                <a:cs typeface="Verdana" panose="020B0604030504040204" pitchFamily="34" charset="0"/>
              </a:rPr>
              <a:t>Impact Over-loading:</a:t>
            </a:r>
          </a:p>
          <a:p>
            <a:endParaRPr lang="en-IN" sz="2000" dirty="0" smtClean="0">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1200"/>
              </a:spcBef>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Use of rails of EN </a:t>
            </a:r>
            <a:r>
              <a:rPr lang="en-GB" sz="2000" dirty="0" smtClean="0">
                <a:latin typeface="Verdana" panose="020B0604030504040204" pitchFamily="34" charset="0"/>
                <a:ea typeface="Verdana" panose="020B0604030504040204" pitchFamily="34" charset="0"/>
                <a:cs typeface="Verdana" panose="020B0604030504040204" pitchFamily="34" charset="0"/>
              </a:rPr>
              <a:t>Gr. </a:t>
            </a:r>
            <a:r>
              <a:rPr lang="en-GB" sz="2000" dirty="0">
                <a:latin typeface="Verdana" panose="020B0604030504040204" pitchFamily="34" charset="0"/>
                <a:ea typeface="Verdana" panose="020B0604030504040204" pitchFamily="34" charset="0"/>
                <a:cs typeface="Verdana" panose="020B0604030504040204" pitchFamily="34" charset="0"/>
              </a:rPr>
              <a:t>R350HT </a:t>
            </a: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R350LHT (UTS 1175 MPa</a:t>
            </a:r>
            <a:r>
              <a:rPr lang="en-GB" sz="2000" dirty="0" smtClean="0">
                <a:latin typeface="Verdana" panose="020B0604030504040204" pitchFamily="34" charset="0"/>
                <a:ea typeface="Verdana" panose="020B0604030504040204" pitchFamily="34" charset="0"/>
                <a:cs typeface="Verdana" panose="020B0604030504040204" pitchFamily="34" charset="0"/>
              </a:rPr>
              <a:t>).</a:t>
            </a:r>
            <a:endParaRPr lang="en-IN"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1200"/>
              </a:spcBef>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Welding of rails to superior quality, complying </a:t>
            </a:r>
            <a:r>
              <a:rPr lang="en-GB" sz="2000" dirty="0" smtClean="0">
                <a:latin typeface="Verdana" panose="020B0604030504040204" pitchFamily="34" charset="0"/>
                <a:ea typeface="Verdana" panose="020B0604030504040204" pitchFamily="34" charset="0"/>
                <a:cs typeface="Verdana" panose="020B0604030504040204" pitchFamily="34" charset="0"/>
              </a:rPr>
              <a:t>EN-14587-1 </a:t>
            </a:r>
            <a:r>
              <a:rPr lang="en-GB" sz="2000" dirty="0">
                <a:latin typeface="Verdana" panose="020B0604030504040204" pitchFamily="34" charset="0"/>
                <a:ea typeface="Verdana" panose="020B0604030504040204" pitchFamily="34" charset="0"/>
                <a:cs typeface="Verdana" panose="020B0604030504040204" pitchFamily="34" charset="0"/>
              </a:rPr>
              <a:t>for </a:t>
            </a:r>
            <a:r>
              <a:rPr lang="en-GB" sz="2000" dirty="0" smtClean="0">
                <a:latin typeface="Verdana" panose="020B0604030504040204" pitchFamily="34" charset="0"/>
                <a:ea typeface="Verdana" panose="020B0604030504040204" pitchFamily="34" charset="0"/>
                <a:cs typeface="Verdana" panose="020B0604030504040204" pitchFamily="34" charset="0"/>
              </a:rPr>
              <a:t>FB </a:t>
            </a:r>
            <a:r>
              <a:rPr lang="en-GB" sz="2000" dirty="0">
                <a:latin typeface="Verdana" panose="020B0604030504040204" pitchFamily="34" charset="0"/>
                <a:ea typeface="Verdana" panose="020B0604030504040204" pitchFamily="34" charset="0"/>
                <a:cs typeface="Verdana" panose="020B0604030504040204" pitchFamily="34" charset="0"/>
              </a:rPr>
              <a:t>Welding and EN-14730-1 for </a:t>
            </a:r>
            <a:r>
              <a:rPr lang="en-GB" sz="2000" dirty="0" smtClean="0">
                <a:latin typeface="Verdana" panose="020B0604030504040204" pitchFamily="34" charset="0"/>
                <a:ea typeface="Verdana" panose="020B0604030504040204" pitchFamily="34" charset="0"/>
                <a:cs typeface="Verdana" panose="020B0604030504040204" pitchFamily="34" charset="0"/>
              </a:rPr>
              <a:t>AT welding. </a:t>
            </a:r>
            <a:endParaRPr lang="en-IN"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1200"/>
              </a:spcBef>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Use of </a:t>
            </a:r>
            <a:r>
              <a:rPr lang="en-GB" sz="2000" dirty="0" smtClean="0">
                <a:latin typeface="Verdana" panose="020B0604030504040204" pitchFamily="34" charset="0"/>
                <a:ea typeface="Verdana" panose="020B0604030504040204" pitchFamily="34" charset="0"/>
                <a:cs typeface="Verdana" panose="020B0604030504040204" pitchFamily="34" charset="0"/>
              </a:rPr>
              <a:t>rail </a:t>
            </a:r>
            <a:r>
              <a:rPr lang="en-GB" sz="2000" dirty="0">
                <a:latin typeface="Verdana" panose="020B0604030504040204" pitchFamily="34" charset="0"/>
                <a:ea typeface="Verdana" panose="020B0604030504040204" pitchFamily="34" charset="0"/>
                <a:cs typeface="Verdana" panose="020B0604030504040204" pitchFamily="34" charset="0"/>
              </a:rPr>
              <a:t>pads of requisite </a:t>
            </a:r>
            <a:r>
              <a:rPr lang="en-GB" sz="2000" dirty="0" smtClean="0">
                <a:latin typeface="Verdana" panose="020B0604030504040204" pitchFamily="34" charset="0"/>
                <a:ea typeface="Verdana" panose="020B0604030504040204" pitchFamily="34" charset="0"/>
                <a:cs typeface="Verdana" panose="020B0604030504040204" pitchFamily="34" charset="0"/>
              </a:rPr>
              <a:t>elasticity (EVA</a:t>
            </a:r>
            <a:r>
              <a:rPr lang="en-GB" sz="2000" dirty="0">
                <a:latin typeface="Verdana" panose="020B0604030504040204" pitchFamily="34" charset="0"/>
                <a:ea typeface="Verdana" panose="020B0604030504040204" pitchFamily="34" charset="0"/>
                <a:cs typeface="Verdana" panose="020B0604030504040204" pitchFamily="34" charset="0"/>
              </a:rPr>
              <a:t>, HDPE, </a:t>
            </a:r>
            <a:r>
              <a:rPr lang="en-GB" sz="2000" dirty="0" smtClean="0">
                <a:latin typeface="Verdana" panose="020B0604030504040204" pitchFamily="34" charset="0"/>
                <a:ea typeface="Verdana" panose="020B0604030504040204" pitchFamily="34" charset="0"/>
                <a:cs typeface="Verdana" panose="020B0604030504040204" pitchFamily="34" charset="0"/>
              </a:rPr>
              <a:t>Rubber) </a:t>
            </a:r>
            <a:r>
              <a:rPr lang="en-GB" sz="2000" dirty="0">
                <a:latin typeface="Verdana" panose="020B0604030504040204" pitchFamily="34" charset="0"/>
                <a:ea typeface="Verdana" panose="020B0604030504040204" pitchFamily="34" charset="0"/>
                <a:cs typeface="Verdana" panose="020B0604030504040204" pitchFamily="34" charset="0"/>
              </a:rPr>
              <a:t>depending on the relative mix of freight </a:t>
            </a:r>
            <a:r>
              <a:rPr lang="en-GB" sz="2000" dirty="0" smtClean="0">
                <a:latin typeface="Verdana" panose="020B0604030504040204" pitchFamily="34" charset="0"/>
                <a:ea typeface="Verdana" panose="020B0604030504040204" pitchFamily="34" charset="0"/>
                <a:cs typeface="Verdana" panose="020B0604030504040204" pitchFamily="34" charset="0"/>
              </a:rPr>
              <a:t>&amp; </a:t>
            </a:r>
            <a:r>
              <a:rPr lang="en-GB" sz="2000" dirty="0">
                <a:latin typeface="Verdana" panose="020B0604030504040204" pitchFamily="34" charset="0"/>
                <a:ea typeface="Verdana" panose="020B0604030504040204" pitchFamily="34" charset="0"/>
                <a:cs typeface="Verdana" panose="020B0604030504040204" pitchFamily="34" charset="0"/>
              </a:rPr>
              <a:t>passenger </a:t>
            </a:r>
            <a:r>
              <a:rPr lang="en-GB" sz="2000" dirty="0" smtClean="0">
                <a:latin typeface="Verdana" panose="020B0604030504040204" pitchFamily="34" charset="0"/>
                <a:ea typeface="Verdana" panose="020B0604030504040204" pitchFamily="34" charset="0"/>
                <a:cs typeface="Verdana" panose="020B0604030504040204" pitchFamily="34" charset="0"/>
              </a:rPr>
              <a:t>loads</a:t>
            </a:r>
            <a:r>
              <a:rPr lang="en-GB" sz="2000" dirty="0">
                <a:latin typeface="Verdana" panose="020B0604030504040204" pitchFamily="34" charset="0"/>
                <a:ea typeface="Verdana" panose="020B0604030504040204" pitchFamily="34" charset="0"/>
                <a:cs typeface="Verdana" panose="020B0604030504040204" pitchFamily="34" charset="0"/>
              </a:rPr>
              <a:t>, so that the effect of </a:t>
            </a:r>
            <a:r>
              <a:rPr lang="en-GB" sz="2000" dirty="0" smtClean="0">
                <a:latin typeface="Verdana" panose="020B0604030504040204" pitchFamily="34" charset="0"/>
                <a:ea typeface="Verdana" panose="020B0604030504040204" pitchFamily="34" charset="0"/>
                <a:cs typeface="Verdana" panose="020B0604030504040204" pitchFamily="34" charset="0"/>
              </a:rPr>
              <a:t>Impact Overload </a:t>
            </a:r>
            <a:r>
              <a:rPr lang="en-GB" sz="2000" dirty="0">
                <a:latin typeface="Verdana" panose="020B0604030504040204" pitchFamily="34" charset="0"/>
                <a:ea typeface="Verdana" panose="020B0604030504040204" pitchFamily="34" charset="0"/>
                <a:cs typeface="Verdana" panose="020B0604030504040204" pitchFamily="34" charset="0"/>
              </a:rPr>
              <a:t>stops with rail </a:t>
            </a:r>
            <a:r>
              <a:rPr lang="en-GB" sz="2000" dirty="0" smtClean="0">
                <a:latin typeface="Verdana" panose="020B0604030504040204" pitchFamily="34" charset="0"/>
                <a:ea typeface="Verdana" panose="020B0604030504040204" pitchFamily="34" charset="0"/>
                <a:cs typeface="Verdana" panose="020B0604030504040204" pitchFamily="34" charset="0"/>
              </a:rPr>
              <a:t>pad.</a:t>
            </a:r>
          </a:p>
          <a:p>
            <a:pPr marL="342900" lvl="0" indent="-342900">
              <a:spcBef>
                <a:spcPts val="1200"/>
              </a:spcBef>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Rail Grinding Machine should be deployed periodically to eliminate surface defects on rail head and gauge </a:t>
            </a:r>
            <a:r>
              <a:rPr lang="en-GB" sz="2000" dirty="0" smtClean="0">
                <a:latin typeface="Verdana" panose="020B0604030504040204" pitchFamily="34" charset="0"/>
                <a:ea typeface="Verdana" panose="020B0604030504040204" pitchFamily="34" charset="0"/>
                <a:cs typeface="Verdana" panose="020B0604030504040204" pitchFamily="34" charset="0"/>
              </a:rPr>
              <a:t>face. </a:t>
            </a:r>
            <a:endParaRPr lang="en-IN"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1200"/>
              </a:spcBef>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Dimensions of permissible </a:t>
            </a:r>
            <a:r>
              <a:rPr lang="en-GB" sz="2000" dirty="0">
                <a:latin typeface="Verdana" panose="020B0604030504040204" pitchFamily="34" charset="0"/>
                <a:ea typeface="Verdana" panose="020B0604030504040204" pitchFamily="34" charset="0"/>
                <a:cs typeface="Verdana" panose="020B0604030504040204" pitchFamily="34" charset="0"/>
              </a:rPr>
              <a:t>Wheel flats should </a:t>
            </a:r>
            <a:r>
              <a:rPr lang="en-GB" sz="2000" dirty="0" smtClean="0">
                <a:latin typeface="Verdana" panose="020B0604030504040204" pitchFamily="34" charset="0"/>
                <a:ea typeface="Verdana" panose="020B0604030504040204" pitchFamily="34" charset="0"/>
                <a:cs typeface="Verdana" panose="020B0604030504040204" pitchFamily="34" charset="0"/>
              </a:rPr>
              <a:t>be restricted than at present. Wheel </a:t>
            </a:r>
            <a:r>
              <a:rPr lang="en-GB" sz="2000" dirty="0">
                <a:latin typeface="Verdana" panose="020B0604030504040204" pitchFamily="34" charset="0"/>
                <a:ea typeface="Verdana" panose="020B0604030504040204" pitchFamily="34" charset="0"/>
                <a:cs typeface="Verdana" panose="020B0604030504040204" pitchFamily="34" charset="0"/>
              </a:rPr>
              <a:t>tyre profiles should be maintained to strict tolerances.  Specifically, false flange occurrence should not be allowed, since it causes continuous spalling of metal on rail head, ultimately leading to </a:t>
            </a:r>
            <a:r>
              <a:rPr lang="en-GB" sz="2000" dirty="0" smtClean="0">
                <a:latin typeface="Verdana" panose="020B0604030504040204" pitchFamily="34" charset="0"/>
                <a:ea typeface="Verdana" panose="020B0604030504040204" pitchFamily="34" charset="0"/>
                <a:cs typeface="Verdana" panose="020B0604030504040204" pitchFamily="34" charset="0"/>
              </a:rPr>
              <a:t>fatigue </a:t>
            </a:r>
            <a:r>
              <a:rPr lang="en-GB" sz="2000" dirty="0">
                <a:latin typeface="Verdana" panose="020B0604030504040204" pitchFamily="34" charset="0"/>
                <a:ea typeface="Verdana" panose="020B0604030504040204" pitchFamily="34" charset="0"/>
                <a:cs typeface="Verdana" panose="020B0604030504040204" pitchFamily="34" charset="0"/>
              </a:rPr>
              <a:t>failure. </a:t>
            </a:r>
            <a:endParaRPr lang="en-IN" sz="2000" dirty="0">
              <a:latin typeface="Verdana" panose="020B0604030504040204" pitchFamily="34" charset="0"/>
              <a:ea typeface="Verdana" panose="020B0604030504040204" pitchFamily="34" charset="0"/>
              <a:cs typeface="Verdana" panose="020B0604030504040204" pitchFamily="34" charset="0"/>
            </a:endParaRPr>
          </a:p>
          <a:p>
            <a:pPr lvl="0"/>
            <a:endParaRPr lang="en-IN" sz="2000" dirty="0">
              <a:latin typeface="Verdana" panose="020B0604030504040204" pitchFamily="34" charset="0"/>
              <a:ea typeface="Verdana" panose="020B0604030504040204" pitchFamily="34" charset="0"/>
              <a:cs typeface="Verdana" panose="020B0604030504040204" pitchFamily="34" charset="0"/>
            </a:endParaRPr>
          </a:p>
          <a:p>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15</a:t>
            </a:fld>
            <a:endParaRPr lang="en-IN"/>
          </a:p>
        </p:txBody>
      </p:sp>
    </p:spTree>
    <p:extLst>
      <p:ext uri="{BB962C8B-B14F-4D97-AF65-F5344CB8AC3E}">
        <p14:creationId xmlns:p14="http://schemas.microsoft.com/office/powerpoint/2010/main" val="80995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277"/>
          <a:stretch/>
        </p:blipFill>
        <p:spPr>
          <a:xfrm>
            <a:off x="1403337" y="204974"/>
            <a:ext cx="6306251" cy="6440923"/>
          </a:xfrm>
          <a:prstGeom prst="rect">
            <a:avLst/>
          </a:prstGeom>
        </p:spPr>
      </p:pic>
      <p:sp>
        <p:nvSpPr>
          <p:cNvPr id="3" name="Slide Number Placeholder 2"/>
          <p:cNvSpPr>
            <a:spLocks noGrp="1"/>
          </p:cNvSpPr>
          <p:nvPr>
            <p:ph type="sldNum" sz="quarter" idx="12"/>
          </p:nvPr>
        </p:nvSpPr>
        <p:spPr/>
        <p:txBody>
          <a:bodyPr/>
          <a:lstStyle/>
          <a:p>
            <a:fld id="{31D3589F-920C-4CED-89CC-A5AD6DC03C57}" type="slidenum">
              <a:rPr lang="en-IN" smtClean="0"/>
              <a:t>16</a:t>
            </a:fld>
            <a:endParaRPr lang="en-IN"/>
          </a:p>
        </p:txBody>
      </p:sp>
    </p:spTree>
    <p:extLst>
      <p:ext uri="{BB962C8B-B14F-4D97-AF65-F5344CB8AC3E}">
        <p14:creationId xmlns:p14="http://schemas.microsoft.com/office/powerpoint/2010/main" val="1568671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9622" y="167431"/>
            <a:ext cx="8446416" cy="400110"/>
          </a:xfrm>
          <a:prstGeom prst="rect">
            <a:avLst/>
          </a:prstGeom>
          <a:noFill/>
        </p:spPr>
        <p:txBody>
          <a:bodyPr wrap="square" rtlCol="0">
            <a:spAutoFit/>
          </a:bodyPr>
          <a:lstStyle/>
          <a:p>
            <a:r>
              <a:rPr lang="en-IN" sz="20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2 – Design of horizontal curve for mixed traffic</a:t>
            </a:r>
            <a:endParaRPr lang="en-IN" sz="20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99621" y="801279"/>
            <a:ext cx="8088198" cy="3247043"/>
          </a:xfrm>
          <a:prstGeom prst="rect">
            <a:avLst/>
          </a:prstGeom>
          <a:noFill/>
        </p:spPr>
        <p:txBody>
          <a:bodyPr wrap="square" rtlCol="0">
            <a:spAutoFit/>
          </a:bodyPr>
          <a:lstStyle/>
          <a:p>
            <a:r>
              <a:rPr lang="en-GB" sz="2000" dirty="0" smtClean="0">
                <a:latin typeface="Verdana" panose="020B0604030504040204" pitchFamily="34" charset="0"/>
                <a:ea typeface="Verdana" panose="020B0604030504040204" pitchFamily="34" charset="0"/>
                <a:cs typeface="Verdana" panose="020B0604030504040204" pitchFamily="34" charset="0"/>
              </a:rPr>
              <a:t>IRPWM stipulations to </a:t>
            </a:r>
            <a:r>
              <a:rPr lang="en-GB" sz="2000" dirty="0">
                <a:latin typeface="Verdana" panose="020B0604030504040204" pitchFamily="34" charset="0"/>
                <a:ea typeface="Verdana" panose="020B0604030504040204" pitchFamily="34" charset="0"/>
                <a:cs typeface="Verdana" panose="020B0604030504040204" pitchFamily="34" charset="0"/>
              </a:rPr>
              <a:t>determine Cant, Cant Deficiency, Cant </a:t>
            </a:r>
            <a:r>
              <a:rPr lang="en-GB" sz="2000" dirty="0" smtClean="0">
                <a:latin typeface="Verdana" panose="020B0604030504040204" pitchFamily="34" charset="0"/>
                <a:ea typeface="Verdana" panose="020B0604030504040204" pitchFamily="34" charset="0"/>
                <a:cs typeface="Verdana" panose="020B0604030504040204" pitchFamily="34" charset="0"/>
              </a:rPr>
              <a:t>Excess and </a:t>
            </a:r>
            <a:r>
              <a:rPr lang="en-GB" sz="2000" dirty="0">
                <a:latin typeface="Verdana" panose="020B0604030504040204" pitchFamily="34" charset="0"/>
                <a:ea typeface="Verdana" panose="020B0604030504040204" pitchFamily="34" charset="0"/>
                <a:cs typeface="Verdana" panose="020B0604030504040204" pitchFamily="34" charset="0"/>
              </a:rPr>
              <a:t>Transition curve length </a:t>
            </a:r>
            <a:r>
              <a:rPr lang="en-GB" sz="2000" dirty="0" smtClean="0">
                <a:latin typeface="Verdana" panose="020B0604030504040204" pitchFamily="34" charset="0"/>
                <a:ea typeface="Verdana" panose="020B0604030504040204" pitchFamily="34" charset="0"/>
                <a:cs typeface="Verdana" panose="020B0604030504040204" pitchFamily="34" charset="0"/>
              </a:rPr>
              <a:t>(based </a:t>
            </a:r>
            <a:r>
              <a:rPr lang="en-GB" sz="2000" dirty="0">
                <a:latin typeface="Verdana" panose="020B0604030504040204" pitchFamily="34" charset="0"/>
                <a:ea typeface="Verdana" panose="020B0604030504040204" pitchFamily="34" charset="0"/>
                <a:cs typeface="Verdana" panose="020B0604030504040204" pitchFamily="34" charset="0"/>
              </a:rPr>
              <a:t>on 3 </a:t>
            </a:r>
            <a:r>
              <a:rPr lang="en-GB" sz="2000" dirty="0" smtClean="0">
                <a:latin typeface="Verdana" panose="020B0604030504040204" pitchFamily="34" charset="0"/>
                <a:ea typeface="Verdana" panose="020B0604030504040204" pitchFamily="34" charset="0"/>
                <a:cs typeface="Verdana" panose="020B0604030504040204" pitchFamily="34" charset="0"/>
              </a:rPr>
              <a:t>criteria) are entirely applicable to mixed traffic lines.</a:t>
            </a:r>
          </a:p>
          <a:p>
            <a:pPr>
              <a:spcBef>
                <a:spcPts val="600"/>
              </a:spcBef>
            </a:pPr>
            <a:r>
              <a:rPr lang="en-GB" sz="2000" dirty="0" smtClean="0">
                <a:latin typeface="Verdana" panose="020B0604030504040204" pitchFamily="34" charset="0"/>
                <a:ea typeface="Verdana" panose="020B0604030504040204" pitchFamily="34" charset="0"/>
                <a:cs typeface="Verdana" panose="020B0604030504040204" pitchFamily="34" charset="0"/>
              </a:rPr>
              <a:t>However</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the </a:t>
            </a:r>
            <a:r>
              <a:rPr lang="en-GB" sz="2000" dirty="0">
                <a:latin typeface="Verdana" panose="020B0604030504040204" pitchFamily="34" charset="0"/>
                <a:ea typeface="Verdana" panose="020B0604030504040204" pitchFamily="34" charset="0"/>
                <a:cs typeface="Verdana" panose="020B0604030504040204" pitchFamily="34" charset="0"/>
              </a:rPr>
              <a:t>stipulation in </a:t>
            </a:r>
            <a:r>
              <a:rPr lang="en-GB" sz="2000" dirty="0" smtClean="0">
                <a:latin typeface="Verdana" panose="020B0604030504040204" pitchFamily="34" charset="0"/>
                <a:ea typeface="Verdana" panose="020B0604030504040204" pitchFamily="34" charset="0"/>
                <a:cs typeface="Verdana" panose="020B0604030504040204" pitchFamily="34" charset="0"/>
              </a:rPr>
              <a:t>Para </a:t>
            </a:r>
            <a:r>
              <a:rPr lang="en-GB" sz="2000" dirty="0">
                <a:latin typeface="Verdana" panose="020B0604030504040204" pitchFamily="34" charset="0"/>
                <a:ea typeface="Verdana" panose="020B0604030504040204" pitchFamily="34" charset="0"/>
                <a:cs typeface="Verdana" panose="020B0604030504040204" pitchFamily="34" charset="0"/>
              </a:rPr>
              <a:t>406(b) is not specific for deciding the </a:t>
            </a:r>
            <a:r>
              <a:rPr lang="en-GB" sz="2000" dirty="0" smtClean="0">
                <a:latin typeface="Verdana" panose="020B0604030504040204" pitchFamily="34" charset="0"/>
                <a:ea typeface="Verdana" panose="020B0604030504040204" pitchFamily="34" charset="0"/>
                <a:cs typeface="Verdana" panose="020B0604030504040204" pitchFamily="34" charset="0"/>
              </a:rPr>
              <a:t>Equilibrium Speed </a:t>
            </a:r>
            <a:r>
              <a:rPr lang="en-GB" sz="2000" dirty="0">
                <a:latin typeface="Verdana" panose="020B0604030504040204" pitchFamily="34" charset="0"/>
                <a:ea typeface="Verdana" panose="020B0604030504040204" pitchFamily="34" charset="0"/>
                <a:cs typeface="Verdana" panose="020B0604030504040204" pitchFamily="34" charset="0"/>
              </a:rPr>
              <a:t>to calculate actual </a:t>
            </a:r>
            <a:r>
              <a:rPr lang="en-GB" sz="2000" dirty="0" smtClean="0">
                <a:latin typeface="Verdana" panose="020B0604030504040204" pitchFamily="34" charset="0"/>
                <a:ea typeface="Verdana" panose="020B0604030504040204" pitchFamily="34" charset="0"/>
                <a:cs typeface="Verdana" panose="020B0604030504040204" pitchFamily="34" charset="0"/>
              </a:rPr>
              <a:t>cant to </a:t>
            </a:r>
            <a:r>
              <a:rPr lang="en-GB" sz="2000" dirty="0">
                <a:latin typeface="Verdana" panose="020B0604030504040204" pitchFamily="34" charset="0"/>
                <a:ea typeface="Verdana" panose="020B0604030504040204" pitchFamily="34" charset="0"/>
                <a:cs typeface="Verdana" panose="020B0604030504040204" pitchFamily="34" charset="0"/>
              </a:rPr>
              <a:t>be provided. </a:t>
            </a:r>
            <a:r>
              <a:rPr lang="en-GB" sz="2000" dirty="0" smtClean="0">
                <a:latin typeface="Verdana" panose="020B0604030504040204" pitchFamily="34" charset="0"/>
                <a:ea typeface="Verdana" panose="020B0604030504040204" pitchFamily="34" charset="0"/>
                <a:cs typeface="Verdana" panose="020B0604030504040204" pitchFamily="34" charset="0"/>
              </a:rPr>
              <a:t>Chief </a:t>
            </a:r>
            <a:r>
              <a:rPr lang="en-GB" sz="2000" dirty="0">
                <a:latin typeface="Verdana" panose="020B0604030504040204" pitchFamily="34" charset="0"/>
                <a:ea typeface="Verdana" panose="020B0604030504040204" pitchFamily="34" charset="0"/>
                <a:cs typeface="Verdana" panose="020B0604030504040204" pitchFamily="34" charset="0"/>
              </a:rPr>
              <a:t>Engineer’s </a:t>
            </a:r>
            <a:r>
              <a:rPr lang="en-GB" sz="2000" dirty="0" smtClean="0">
                <a:latin typeface="Verdana" panose="020B0604030504040204" pitchFamily="34" charset="0"/>
                <a:ea typeface="Verdana" panose="020B0604030504040204" pitchFamily="34" charset="0"/>
                <a:cs typeface="Verdana" panose="020B0604030504040204" pitchFamily="34" charset="0"/>
              </a:rPr>
              <a:t>intervention is required to decide </a:t>
            </a:r>
            <a:r>
              <a:rPr lang="en-GB" sz="2000" dirty="0">
                <a:latin typeface="Verdana" panose="020B0604030504040204" pitchFamily="34" charset="0"/>
                <a:ea typeface="Verdana" panose="020B0604030504040204" pitchFamily="34" charset="0"/>
                <a:cs typeface="Verdana" panose="020B0604030504040204" pitchFamily="34" charset="0"/>
              </a:rPr>
              <a:t>the most probable speeds of freight </a:t>
            </a:r>
            <a:r>
              <a:rPr lang="en-GB" sz="2000" dirty="0" smtClean="0">
                <a:latin typeface="Verdana" panose="020B0604030504040204" pitchFamily="34" charset="0"/>
                <a:ea typeface="Verdana" panose="020B0604030504040204" pitchFamily="34" charset="0"/>
                <a:cs typeface="Verdana" panose="020B0604030504040204" pitchFamily="34" charset="0"/>
              </a:rPr>
              <a:t>&amp; </a:t>
            </a:r>
            <a:r>
              <a:rPr lang="en-GB" sz="2000" dirty="0">
                <a:latin typeface="Verdana" panose="020B0604030504040204" pitchFamily="34" charset="0"/>
                <a:ea typeface="Verdana" panose="020B0604030504040204" pitchFamily="34" charset="0"/>
                <a:cs typeface="Verdana" panose="020B0604030504040204" pitchFamily="34" charset="0"/>
              </a:rPr>
              <a:t>passenger trains in each sub-section.  But </a:t>
            </a:r>
            <a:r>
              <a:rPr lang="en-GB" sz="2000" dirty="0" smtClean="0">
                <a:latin typeface="Verdana" panose="020B0604030504040204" pitchFamily="34" charset="0"/>
                <a:ea typeface="Verdana" panose="020B0604030504040204" pitchFamily="34" charset="0"/>
                <a:cs typeface="Verdana" panose="020B0604030504040204" pitchFamily="34" charset="0"/>
              </a:rPr>
              <a:t>this procedure </a:t>
            </a:r>
            <a:r>
              <a:rPr lang="en-GB" sz="2000" dirty="0">
                <a:latin typeface="Verdana" panose="020B0604030504040204" pitchFamily="34" charset="0"/>
                <a:ea typeface="Verdana" panose="020B0604030504040204" pitchFamily="34" charset="0"/>
                <a:cs typeface="Verdana" panose="020B0604030504040204" pitchFamily="34" charset="0"/>
              </a:rPr>
              <a:t>is </a:t>
            </a:r>
            <a:r>
              <a:rPr lang="en-GB" sz="2000" dirty="0" smtClean="0">
                <a:latin typeface="Verdana" panose="020B0604030504040204" pitchFamily="34" charset="0"/>
                <a:ea typeface="Verdana" panose="020B0604030504040204" pitchFamily="34" charset="0"/>
                <a:cs typeface="Verdana" panose="020B0604030504040204" pitchFamily="34" charset="0"/>
              </a:rPr>
              <a:t>seldom followed.  Designers assume 75</a:t>
            </a:r>
            <a:r>
              <a:rPr lang="en-GB" sz="2000" dirty="0">
                <a:latin typeface="Verdana" panose="020B0604030504040204" pitchFamily="34" charset="0"/>
                <a:ea typeface="Verdana" panose="020B0604030504040204" pitchFamily="34" charset="0"/>
                <a:cs typeface="Verdana" panose="020B0604030504040204" pitchFamily="34" charset="0"/>
              </a:rPr>
              <a:t>% of passenger train’s speed </a:t>
            </a:r>
            <a:r>
              <a:rPr lang="en-GB" sz="2000" dirty="0" smtClean="0">
                <a:latin typeface="Verdana" panose="020B0604030504040204" pitchFamily="34" charset="0"/>
                <a:ea typeface="Verdana" panose="020B0604030504040204" pitchFamily="34" charset="0"/>
                <a:cs typeface="Verdana" panose="020B0604030504040204" pitchFamily="34" charset="0"/>
              </a:rPr>
              <a:t>as Equilibrium Speed, as mentioned in simplified lecture notes.</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58" y="4180784"/>
            <a:ext cx="2248724" cy="24164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5386" y="4220505"/>
            <a:ext cx="2127393" cy="2376758"/>
          </a:xfrm>
          <a:prstGeom prst="rect">
            <a:avLst/>
          </a:prstGeom>
        </p:spPr>
      </p:pic>
      <p:sp>
        <p:nvSpPr>
          <p:cNvPr id="6" name="TextBox 5"/>
          <p:cNvSpPr txBox="1"/>
          <p:nvPr/>
        </p:nvSpPr>
        <p:spPr>
          <a:xfrm>
            <a:off x="3139126" y="4345757"/>
            <a:ext cx="2705493" cy="923330"/>
          </a:xfrm>
          <a:prstGeom prst="rect">
            <a:avLst/>
          </a:prstGeom>
          <a:noFill/>
        </p:spPr>
        <p:txBody>
          <a:bodyPr wrap="square" rtlCol="0">
            <a:spAutoFit/>
          </a:bodyPr>
          <a:lstStyle/>
          <a:p>
            <a:r>
              <a:rPr lang="en-IN" dirty="0" smtClean="0"/>
              <a:t>             Lower Equilibrium Speed assumed. Outer rail wears out.</a:t>
            </a:r>
            <a:endParaRPr lang="en-IN" dirty="0"/>
          </a:p>
        </p:txBody>
      </p:sp>
      <p:sp>
        <p:nvSpPr>
          <p:cNvPr id="7" name="TextBox 6"/>
          <p:cNvSpPr txBox="1"/>
          <p:nvPr/>
        </p:nvSpPr>
        <p:spPr>
          <a:xfrm>
            <a:off x="3563332" y="5566522"/>
            <a:ext cx="2587658" cy="923330"/>
          </a:xfrm>
          <a:prstGeom prst="rect">
            <a:avLst/>
          </a:prstGeom>
          <a:noFill/>
        </p:spPr>
        <p:txBody>
          <a:bodyPr wrap="square" rtlCol="0">
            <a:spAutoFit/>
          </a:bodyPr>
          <a:lstStyle/>
          <a:p>
            <a:r>
              <a:rPr lang="en-IN" dirty="0" smtClean="0"/>
              <a:t>Higher Equilibrium Speed assumed. Inner rail gets flattened.</a:t>
            </a:r>
            <a:endParaRPr lang="en-IN" dirty="0"/>
          </a:p>
        </p:txBody>
      </p:sp>
      <p:sp>
        <p:nvSpPr>
          <p:cNvPr id="8" name="Left Arrow 7"/>
          <p:cNvSpPr/>
          <p:nvPr/>
        </p:nvSpPr>
        <p:spPr>
          <a:xfrm>
            <a:off x="3219254" y="4229932"/>
            <a:ext cx="518474" cy="339365"/>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Left Arrow 8"/>
          <p:cNvSpPr/>
          <p:nvPr/>
        </p:nvSpPr>
        <p:spPr>
          <a:xfrm rot="10800000">
            <a:off x="5326145" y="6226508"/>
            <a:ext cx="518474" cy="339365"/>
          </a:xfrm>
          <a:prstGeom prst="left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Slide Number Placeholder 9"/>
          <p:cNvSpPr>
            <a:spLocks noGrp="1"/>
          </p:cNvSpPr>
          <p:nvPr>
            <p:ph type="sldNum" sz="quarter" idx="12"/>
          </p:nvPr>
        </p:nvSpPr>
        <p:spPr/>
        <p:txBody>
          <a:bodyPr/>
          <a:lstStyle/>
          <a:p>
            <a:fld id="{31D3589F-920C-4CED-89CC-A5AD6DC03C57}" type="slidenum">
              <a:rPr lang="en-IN" smtClean="0"/>
              <a:t>17</a:t>
            </a:fld>
            <a:endParaRPr lang="en-IN"/>
          </a:p>
        </p:txBody>
      </p:sp>
    </p:spTree>
    <p:extLst>
      <p:ext uri="{BB962C8B-B14F-4D97-AF65-F5344CB8AC3E}">
        <p14:creationId xmlns:p14="http://schemas.microsoft.com/office/powerpoint/2010/main" val="2745113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3238" y="169445"/>
            <a:ext cx="8375982" cy="461665"/>
          </a:xfrm>
          <a:prstGeom prst="rect">
            <a:avLst/>
          </a:prstGeom>
          <a:noFill/>
        </p:spPr>
        <p:txBody>
          <a:bodyPr wrap="square" rtlCol="0">
            <a:spAutoFit/>
          </a:bodyPr>
          <a:lstStyle/>
          <a:p>
            <a:r>
              <a:rPr lang="en-IN" sz="2400" b="1" cap="small" dirty="0" smtClean="0">
                <a:solidFill>
                  <a:srgbClr val="0070C0"/>
                </a:solidFill>
              </a:rPr>
              <a:t>Topic 2 – Design of horizontal curve for mixed traffic - continued</a:t>
            </a:r>
            <a:endParaRPr lang="en-IN" sz="2400" b="1" cap="small" dirty="0">
              <a:solidFill>
                <a:srgbClr val="0070C0"/>
              </a:solidFill>
            </a:endParaRPr>
          </a:p>
        </p:txBody>
      </p:sp>
      <p:sp>
        <p:nvSpPr>
          <p:cNvPr id="3" name="TextBox 2"/>
          <p:cNvSpPr txBox="1"/>
          <p:nvPr/>
        </p:nvSpPr>
        <p:spPr>
          <a:xfrm>
            <a:off x="289741" y="754145"/>
            <a:ext cx="8502977" cy="5909310"/>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The following UIC guidelines may be advantageously adopted:</a:t>
            </a:r>
          </a:p>
          <a:p>
            <a:endParaRPr lang="en-GB" dirty="0" smtClean="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b="1" dirty="0" smtClean="0">
                <a:latin typeface="Verdana" panose="020B0604030504040204" pitchFamily="34" charset="0"/>
                <a:ea typeface="Verdana" panose="020B0604030504040204" pitchFamily="34" charset="0"/>
                <a:cs typeface="Verdana" panose="020B0604030504040204" pitchFamily="34" charset="0"/>
              </a:rPr>
              <a:t>Cant C </a:t>
            </a:r>
            <a:r>
              <a:rPr lang="en-GB" b="1" dirty="0">
                <a:latin typeface="Verdana" panose="020B0604030504040204" pitchFamily="34" charset="0"/>
                <a:ea typeface="Verdana" panose="020B0604030504040204" pitchFamily="34" charset="0"/>
                <a:cs typeface="Verdana" panose="020B0604030504040204" pitchFamily="34" charset="0"/>
              </a:rPr>
              <a:t>= </a:t>
            </a:r>
            <a:r>
              <a:rPr lang="en-GB" b="1" dirty="0" smtClean="0">
                <a:latin typeface="Verdana" panose="020B0604030504040204" pitchFamily="34" charset="0"/>
                <a:ea typeface="Verdana" panose="020B0604030504040204" pitchFamily="34" charset="0"/>
                <a:cs typeface="Verdana" panose="020B0604030504040204" pitchFamily="34" charset="0"/>
              </a:rPr>
              <a:t>GV</a:t>
            </a:r>
            <a:r>
              <a:rPr lang="en-GB" b="1" baseline="30000" dirty="0" smtClean="0">
                <a:latin typeface="Verdana" panose="020B0604030504040204" pitchFamily="34" charset="0"/>
                <a:ea typeface="Verdana" panose="020B0604030504040204" pitchFamily="34" charset="0"/>
                <a:cs typeface="Verdana" panose="020B0604030504040204" pitchFamily="34" charset="0"/>
              </a:rPr>
              <a:t>2</a:t>
            </a:r>
            <a:r>
              <a:rPr lang="en-GB" b="1" dirty="0" smtClean="0">
                <a:latin typeface="Verdana" panose="020B0604030504040204" pitchFamily="34" charset="0"/>
                <a:ea typeface="Verdana" panose="020B0604030504040204" pitchFamily="34" charset="0"/>
                <a:cs typeface="Verdana" panose="020B0604030504040204" pitchFamily="34" charset="0"/>
              </a:rPr>
              <a:t>/127R = [G/127] x [</a:t>
            </a:r>
            <a:r>
              <a:rPr lang="en-GB" b="1" dirty="0">
                <a:latin typeface="Verdana" panose="020B0604030504040204" pitchFamily="34" charset="0"/>
                <a:ea typeface="Verdana" panose="020B0604030504040204" pitchFamily="34" charset="0"/>
                <a:cs typeface="Verdana" panose="020B0604030504040204" pitchFamily="34" charset="0"/>
              </a:rPr>
              <a:t>V</a:t>
            </a:r>
            <a:r>
              <a:rPr lang="en-GB" b="1" baseline="30000" dirty="0">
                <a:latin typeface="Verdana" panose="020B0604030504040204" pitchFamily="34" charset="0"/>
                <a:ea typeface="Verdana" panose="020B0604030504040204" pitchFamily="34" charset="0"/>
                <a:cs typeface="Verdana" panose="020B0604030504040204" pitchFamily="34" charset="0"/>
              </a:rPr>
              <a:t>2</a:t>
            </a:r>
            <a:r>
              <a:rPr lang="en-GB" b="1" dirty="0">
                <a:latin typeface="Verdana" panose="020B0604030504040204" pitchFamily="34" charset="0"/>
                <a:ea typeface="Verdana" panose="020B0604030504040204" pitchFamily="34" charset="0"/>
                <a:cs typeface="Verdana" panose="020B0604030504040204" pitchFamily="34" charset="0"/>
              </a:rPr>
              <a:t>/R] </a:t>
            </a:r>
            <a:r>
              <a:rPr lang="en-GB" dirty="0" smtClean="0">
                <a:latin typeface="Verdana" panose="020B0604030504040204" pitchFamily="34" charset="0"/>
                <a:ea typeface="Verdana" panose="020B0604030504040204" pitchFamily="34" charset="0"/>
                <a:cs typeface="Verdana" panose="020B0604030504040204" pitchFamily="34" charset="0"/>
              </a:rPr>
              <a:t>. </a:t>
            </a:r>
          </a:p>
          <a:p>
            <a:pPr algn="just">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Here, [V</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/R</a:t>
            </a:r>
            <a:r>
              <a:rPr lang="en-GB" dirty="0">
                <a:latin typeface="Verdana" panose="020B0604030504040204" pitchFamily="34" charset="0"/>
                <a:ea typeface="Verdana" panose="020B0604030504040204" pitchFamily="34" charset="0"/>
                <a:cs typeface="Verdana" panose="020B0604030504040204" pitchFamily="34" charset="0"/>
              </a:rPr>
              <a:t>] represents the centrifugal </a:t>
            </a:r>
            <a:r>
              <a:rPr lang="en-GB" dirty="0" smtClean="0">
                <a:latin typeface="Verdana" panose="020B0604030504040204" pitchFamily="34" charset="0"/>
                <a:ea typeface="Verdana" panose="020B0604030504040204" pitchFamily="34" charset="0"/>
                <a:cs typeface="Verdana" panose="020B0604030504040204" pitchFamily="34" charset="0"/>
              </a:rPr>
              <a:t>force. </a:t>
            </a:r>
          </a:p>
          <a:p>
            <a:pPr algn="just">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Suppose N number of trains are running, each at its own (but different) speed, then ∑[V</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/R] / N will give </a:t>
            </a:r>
            <a:r>
              <a:rPr lang="en-GB" dirty="0">
                <a:latin typeface="Verdana" panose="020B0604030504040204" pitchFamily="34" charset="0"/>
                <a:ea typeface="Verdana" panose="020B0604030504040204" pitchFamily="34" charset="0"/>
                <a:cs typeface="Verdana" panose="020B0604030504040204" pitchFamily="34" charset="0"/>
              </a:rPr>
              <a:t>the average centrifugal force.  </a:t>
            </a:r>
            <a:endParaRPr lang="en-GB" dirty="0" smtClean="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For </a:t>
            </a:r>
            <a:r>
              <a:rPr lang="en-GB" dirty="0">
                <a:latin typeface="Verdana" panose="020B0604030504040204" pitchFamily="34" charset="0"/>
                <a:ea typeface="Verdana" panose="020B0604030504040204" pitchFamily="34" charset="0"/>
                <a:cs typeface="Verdana" panose="020B0604030504040204" pitchFamily="34" charset="0"/>
              </a:rPr>
              <a:t>a given curve, </a:t>
            </a:r>
            <a:r>
              <a:rPr lang="en-GB" dirty="0" smtClean="0">
                <a:latin typeface="Verdana" panose="020B0604030504040204" pitchFamily="34" charset="0"/>
                <a:ea typeface="Verdana" panose="020B0604030504040204" pitchFamily="34" charset="0"/>
                <a:cs typeface="Verdana" panose="020B0604030504040204" pitchFamily="34" charset="0"/>
              </a:rPr>
              <a:t>factor [G/127R] </a:t>
            </a:r>
            <a:r>
              <a:rPr lang="en-GB" dirty="0">
                <a:latin typeface="Verdana" panose="020B0604030504040204" pitchFamily="34" charset="0"/>
                <a:ea typeface="Verdana" panose="020B0604030504040204" pitchFamily="34" charset="0"/>
                <a:cs typeface="Verdana" panose="020B0604030504040204" pitchFamily="34" charset="0"/>
              </a:rPr>
              <a:t>is constant.  Hence </a:t>
            </a:r>
            <a:r>
              <a:rPr lang="en-GB" dirty="0" smtClean="0">
                <a:latin typeface="Verdana" panose="020B0604030504040204" pitchFamily="34" charset="0"/>
                <a:ea typeface="Verdana" panose="020B0604030504040204" pitchFamily="34" charset="0"/>
                <a:cs typeface="Verdana" panose="020B0604030504040204" pitchFamily="34" charset="0"/>
              </a:rPr>
              <a:t>the </a:t>
            </a:r>
            <a:r>
              <a:rPr lang="en-GB" dirty="0">
                <a:latin typeface="Verdana" panose="020B0604030504040204" pitchFamily="34" charset="0"/>
                <a:ea typeface="Verdana" panose="020B0604030504040204" pitchFamily="34" charset="0"/>
                <a:cs typeface="Verdana" panose="020B0604030504040204" pitchFamily="34" charset="0"/>
              </a:rPr>
              <a:t>average of V</a:t>
            </a:r>
            <a:r>
              <a:rPr lang="en-GB" baseline="30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needs to be computed for applying in </a:t>
            </a:r>
            <a:r>
              <a:rPr lang="en-GB" dirty="0" smtClean="0">
                <a:latin typeface="Verdana" panose="020B0604030504040204" pitchFamily="34" charset="0"/>
                <a:ea typeface="Verdana" panose="020B0604030504040204" pitchFamily="34" charset="0"/>
                <a:cs typeface="Verdana" panose="020B0604030504040204" pitchFamily="34" charset="0"/>
              </a:rPr>
              <a:t>the cant formula.</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a:latin typeface="Verdana" panose="020B0604030504040204" pitchFamily="34" charset="0"/>
                <a:ea typeface="Verdana" panose="020B0604030504040204" pitchFamily="34" charset="0"/>
                <a:cs typeface="Verdana" panose="020B0604030504040204" pitchFamily="34" charset="0"/>
              </a:rPr>
              <a:t> </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a:latin typeface="Verdana" panose="020B0604030504040204" pitchFamily="34" charset="0"/>
                <a:ea typeface="Verdana" panose="020B0604030504040204" pitchFamily="34" charset="0"/>
                <a:cs typeface="Verdana" panose="020B0604030504040204" pitchFamily="34" charset="0"/>
              </a:rPr>
              <a:t>Suppose N</a:t>
            </a:r>
            <a:r>
              <a:rPr lang="en-GB" baseline="-25000" dirty="0">
                <a:latin typeface="Verdana" panose="020B0604030504040204" pitchFamily="34" charset="0"/>
                <a:ea typeface="Verdana" panose="020B0604030504040204" pitchFamily="34" charset="0"/>
                <a:cs typeface="Verdana" panose="020B0604030504040204" pitchFamily="34" charset="0"/>
              </a:rPr>
              <a:t>1</a:t>
            </a:r>
            <a:r>
              <a:rPr lang="en-GB" dirty="0">
                <a:latin typeface="Verdana" panose="020B0604030504040204" pitchFamily="34" charset="0"/>
                <a:ea typeface="Verdana" panose="020B0604030504040204" pitchFamily="34" charset="0"/>
                <a:cs typeface="Verdana" panose="020B0604030504040204" pitchFamily="34" charset="0"/>
              </a:rPr>
              <a:t> trains travel at speed V</a:t>
            </a:r>
            <a:r>
              <a:rPr lang="en-GB" baseline="-25000" dirty="0">
                <a:latin typeface="Verdana" panose="020B0604030504040204" pitchFamily="34" charset="0"/>
                <a:ea typeface="Verdana" panose="020B0604030504040204" pitchFamily="34" charset="0"/>
                <a:cs typeface="Verdana" panose="020B0604030504040204" pitchFamily="34" charset="0"/>
              </a:rPr>
              <a:t>1</a:t>
            </a:r>
            <a:r>
              <a:rPr lang="en-GB" dirty="0">
                <a:latin typeface="Verdana" panose="020B0604030504040204" pitchFamily="34" charset="0"/>
                <a:ea typeface="Verdana" panose="020B0604030504040204" pitchFamily="34" charset="0"/>
                <a:cs typeface="Verdana" panose="020B0604030504040204" pitchFamily="34" charset="0"/>
              </a:rPr>
              <a:t>, N</a:t>
            </a:r>
            <a:r>
              <a:rPr lang="en-GB" baseline="-25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trains </a:t>
            </a:r>
            <a:r>
              <a:rPr lang="en-GB" dirty="0" smtClean="0">
                <a:latin typeface="Verdana" panose="020B0604030504040204" pitchFamily="34" charset="0"/>
                <a:ea typeface="Verdana" panose="020B0604030504040204" pitchFamily="34" charset="0"/>
                <a:cs typeface="Verdana" panose="020B0604030504040204" pitchFamily="34" charset="0"/>
              </a:rPr>
              <a:t>at </a:t>
            </a:r>
            <a:r>
              <a:rPr lang="en-GB" dirty="0">
                <a:latin typeface="Verdana" panose="020B0604030504040204" pitchFamily="34" charset="0"/>
                <a:ea typeface="Verdana" panose="020B0604030504040204" pitchFamily="34" charset="0"/>
                <a:cs typeface="Verdana" panose="020B0604030504040204" pitchFamily="34" charset="0"/>
              </a:rPr>
              <a:t>speed V</a:t>
            </a:r>
            <a:r>
              <a:rPr lang="en-GB" baseline="-25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……etc.,</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Weighted </a:t>
            </a:r>
            <a:r>
              <a:rPr lang="en-GB" dirty="0">
                <a:latin typeface="Verdana" panose="020B0604030504040204" pitchFamily="34" charset="0"/>
                <a:ea typeface="Verdana" panose="020B0604030504040204" pitchFamily="34" charset="0"/>
                <a:cs typeface="Verdana" panose="020B0604030504040204" pitchFamily="34" charset="0"/>
              </a:rPr>
              <a:t>average of V</a:t>
            </a:r>
            <a:r>
              <a:rPr lang="en-GB" baseline="30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V</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V</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dirty="0" smtClean="0">
                <a:latin typeface="Verdana" panose="020B0604030504040204" pitchFamily="34" charset="0"/>
                <a:ea typeface="Verdana" panose="020B0604030504040204" pitchFamily="34" charset="0"/>
                <a:cs typeface="Verdana" panose="020B0604030504040204" pitchFamily="34" charset="0"/>
              </a:rPr>
              <a:t>V</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a:latin typeface="Verdana" panose="020B0604030504040204" pitchFamily="34" charset="0"/>
                <a:ea typeface="Verdana" panose="020B0604030504040204" pitchFamily="34" charset="0"/>
                <a:cs typeface="Verdana" panose="020B0604030504040204" pitchFamily="34" charset="0"/>
              </a:rPr>
              <a:t>This will therefore be V</a:t>
            </a:r>
            <a:r>
              <a:rPr lang="en-GB" baseline="-25000" dirty="0">
                <a:latin typeface="Verdana" panose="020B0604030504040204" pitchFamily="34" charset="0"/>
                <a:ea typeface="Verdana" panose="020B0604030504040204" pitchFamily="34" charset="0"/>
                <a:cs typeface="Verdana" panose="020B0604030504040204" pitchFamily="34" charset="0"/>
              </a:rPr>
              <a:t>E</a:t>
            </a:r>
            <a:r>
              <a:rPr lang="en-GB" baseline="30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where V</a:t>
            </a:r>
            <a:r>
              <a:rPr lang="en-GB" baseline="-25000" dirty="0">
                <a:latin typeface="Verdana" panose="020B0604030504040204" pitchFamily="34" charset="0"/>
                <a:ea typeface="Verdana" panose="020B0604030504040204" pitchFamily="34" charset="0"/>
                <a:cs typeface="Verdana" panose="020B0604030504040204" pitchFamily="34" charset="0"/>
              </a:rPr>
              <a:t>E</a:t>
            </a:r>
            <a:r>
              <a:rPr lang="en-GB" dirty="0">
                <a:latin typeface="Verdana" panose="020B0604030504040204" pitchFamily="34" charset="0"/>
                <a:ea typeface="Verdana" panose="020B0604030504040204" pitchFamily="34" charset="0"/>
                <a:cs typeface="Verdana" panose="020B0604030504040204" pitchFamily="34" charset="0"/>
              </a:rPr>
              <a:t> represents equilibrium speed. </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a:latin typeface="Verdana" panose="020B0604030504040204" pitchFamily="34" charset="0"/>
                <a:ea typeface="Verdana" panose="020B0604030504040204" pitchFamily="34" charset="0"/>
                <a:cs typeface="Verdana" panose="020B0604030504040204" pitchFamily="34" charset="0"/>
              </a:rPr>
              <a:t> </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a:latin typeface="Verdana" panose="020B0604030504040204" pitchFamily="34" charset="0"/>
                <a:ea typeface="Verdana" panose="020B0604030504040204" pitchFamily="34" charset="0"/>
                <a:cs typeface="Verdana" panose="020B0604030504040204" pitchFamily="34" charset="0"/>
              </a:rPr>
              <a:t>This principle of computing V</a:t>
            </a:r>
            <a:r>
              <a:rPr lang="en-GB" baseline="-25000" dirty="0">
                <a:latin typeface="Verdana" panose="020B0604030504040204" pitchFamily="34" charset="0"/>
                <a:ea typeface="Verdana" panose="020B0604030504040204" pitchFamily="34" charset="0"/>
                <a:cs typeface="Verdana" panose="020B0604030504040204" pitchFamily="34" charset="0"/>
              </a:rPr>
              <a:t>E</a:t>
            </a:r>
            <a:r>
              <a:rPr lang="en-GB" baseline="30000" dirty="0">
                <a:latin typeface="Verdana" panose="020B0604030504040204" pitchFamily="34" charset="0"/>
                <a:ea typeface="Verdana" panose="020B0604030504040204" pitchFamily="34" charset="0"/>
                <a:cs typeface="Verdana" panose="020B0604030504040204" pitchFamily="34" charset="0"/>
              </a:rPr>
              <a:t>2</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may be further refined, </a:t>
            </a:r>
            <a:r>
              <a:rPr lang="en-GB" dirty="0">
                <a:latin typeface="Verdana" panose="020B0604030504040204" pitchFamily="34" charset="0"/>
                <a:ea typeface="Verdana" panose="020B0604030504040204" pitchFamily="34" charset="0"/>
                <a:cs typeface="Verdana" panose="020B0604030504040204" pitchFamily="34" charset="0"/>
              </a:rPr>
              <a:t>by </a:t>
            </a:r>
            <a:r>
              <a:rPr lang="en-GB" dirty="0" smtClean="0">
                <a:latin typeface="Verdana" panose="020B0604030504040204" pitchFamily="34" charset="0"/>
                <a:ea typeface="Verdana" panose="020B0604030504040204" pitchFamily="34" charset="0"/>
                <a:cs typeface="Verdana" panose="020B0604030504040204" pitchFamily="34" charset="0"/>
              </a:rPr>
              <a:t>considering the </a:t>
            </a:r>
            <a:r>
              <a:rPr lang="en-GB" dirty="0">
                <a:latin typeface="Verdana" panose="020B0604030504040204" pitchFamily="34" charset="0"/>
                <a:ea typeface="Verdana" panose="020B0604030504040204" pitchFamily="34" charset="0"/>
                <a:cs typeface="Verdana" panose="020B0604030504040204" pitchFamily="34" charset="0"/>
              </a:rPr>
              <a:t>weights of various trains, since rail damage </a:t>
            </a:r>
            <a:r>
              <a:rPr lang="en-GB" dirty="0" smtClean="0">
                <a:latin typeface="Verdana" panose="020B0604030504040204" pitchFamily="34" charset="0"/>
                <a:ea typeface="Verdana" panose="020B0604030504040204" pitchFamily="34" charset="0"/>
                <a:cs typeface="Verdana" panose="020B0604030504040204" pitchFamily="34" charset="0"/>
              </a:rPr>
              <a:t>caused by each train is </a:t>
            </a:r>
            <a:r>
              <a:rPr lang="en-GB" dirty="0">
                <a:latin typeface="Verdana" panose="020B0604030504040204" pitchFamily="34" charset="0"/>
                <a:ea typeface="Verdana" panose="020B0604030504040204" pitchFamily="34" charset="0"/>
                <a:cs typeface="Verdana" panose="020B0604030504040204" pitchFamily="34" charset="0"/>
              </a:rPr>
              <a:t>proportional to </a:t>
            </a:r>
            <a:r>
              <a:rPr lang="en-GB" dirty="0" smtClean="0">
                <a:latin typeface="Verdana" panose="020B0604030504040204" pitchFamily="34" charset="0"/>
                <a:ea typeface="Verdana" panose="020B0604030504040204" pitchFamily="34" charset="0"/>
                <a:cs typeface="Verdana" panose="020B0604030504040204" pitchFamily="34" charset="0"/>
              </a:rPr>
              <a:t>its </a:t>
            </a:r>
            <a:r>
              <a:rPr lang="en-GB" dirty="0">
                <a:latin typeface="Verdana" panose="020B0604030504040204" pitchFamily="34" charset="0"/>
                <a:ea typeface="Verdana" panose="020B0604030504040204" pitchFamily="34" charset="0"/>
                <a:cs typeface="Verdana" panose="020B0604030504040204" pitchFamily="34" charset="0"/>
              </a:rPr>
              <a:t>gross weight.</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a:latin typeface="Verdana" panose="020B0604030504040204" pitchFamily="34" charset="0"/>
                <a:ea typeface="Verdana" panose="020B0604030504040204" pitchFamily="34" charset="0"/>
                <a:cs typeface="Verdana" panose="020B0604030504040204" pitchFamily="34" charset="0"/>
              </a:rPr>
              <a:t> </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GB" dirty="0" smtClean="0">
                <a:latin typeface="Verdana" panose="020B0604030504040204" pitchFamily="34" charset="0"/>
                <a:ea typeface="Verdana" panose="020B0604030504040204" pitchFamily="34" charset="0"/>
                <a:cs typeface="Verdana" panose="020B0604030504040204" pitchFamily="34" charset="0"/>
              </a:rPr>
              <a:t>So, V</a:t>
            </a:r>
            <a:r>
              <a:rPr lang="en-GB" baseline="-25000" dirty="0" smtClean="0">
                <a:latin typeface="Verdana" panose="020B0604030504040204" pitchFamily="34" charset="0"/>
                <a:ea typeface="Verdana" panose="020B0604030504040204" pitchFamily="34" charset="0"/>
                <a:cs typeface="Verdana" panose="020B0604030504040204" pitchFamily="34" charset="0"/>
              </a:rPr>
              <a:t>E</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W</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V</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+W</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V</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+W</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dirty="0" smtClean="0">
                <a:latin typeface="Verdana" panose="020B0604030504040204" pitchFamily="34" charset="0"/>
                <a:ea typeface="Verdana" panose="020B0604030504040204" pitchFamily="34" charset="0"/>
                <a:cs typeface="Verdana" panose="020B0604030504040204" pitchFamily="34" charset="0"/>
              </a:rPr>
              <a:t>V</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baseline="30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W</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1</a:t>
            </a:r>
            <a:r>
              <a:rPr lang="en-GB" dirty="0" smtClean="0">
                <a:latin typeface="Verdana" panose="020B0604030504040204" pitchFamily="34" charset="0"/>
                <a:ea typeface="Verdana" panose="020B0604030504040204" pitchFamily="34" charset="0"/>
                <a:cs typeface="Verdana" panose="020B0604030504040204" pitchFamily="34" charset="0"/>
              </a:rPr>
              <a:t>+W</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2</a:t>
            </a:r>
            <a:r>
              <a:rPr lang="en-GB" dirty="0" smtClean="0">
                <a:latin typeface="Verdana" panose="020B0604030504040204" pitchFamily="34" charset="0"/>
                <a:ea typeface="Verdana" panose="020B0604030504040204" pitchFamily="34" charset="0"/>
                <a:cs typeface="Verdana" panose="020B0604030504040204" pitchFamily="34" charset="0"/>
              </a:rPr>
              <a:t>+W</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dirty="0" smtClean="0">
                <a:latin typeface="Verdana" panose="020B0604030504040204" pitchFamily="34" charset="0"/>
                <a:ea typeface="Verdana" panose="020B0604030504040204" pitchFamily="34" charset="0"/>
                <a:cs typeface="Verdana" panose="020B0604030504040204" pitchFamily="34" charset="0"/>
              </a:rPr>
              <a:t>N</a:t>
            </a:r>
            <a:r>
              <a:rPr lang="en-GB" baseline="-25000" dirty="0" smtClean="0">
                <a:latin typeface="Verdana" panose="020B0604030504040204" pitchFamily="34" charset="0"/>
                <a:ea typeface="Verdana" panose="020B0604030504040204" pitchFamily="34" charset="0"/>
                <a:cs typeface="Verdana" panose="020B0604030504040204" pitchFamily="34" charset="0"/>
              </a:rPr>
              <a:t>3</a:t>
            </a:r>
            <a:r>
              <a:rPr lang="en-GB" dirty="0" smtClean="0">
                <a:latin typeface="Verdana" panose="020B0604030504040204" pitchFamily="34" charset="0"/>
                <a:ea typeface="Verdana" panose="020B0604030504040204" pitchFamily="34" charset="0"/>
                <a:cs typeface="Verdana" panose="020B0604030504040204" pitchFamily="34" charset="0"/>
              </a:rPr>
              <a:t>+…}</a:t>
            </a:r>
            <a:endParaRPr lang="en-IN" dirty="0">
              <a:latin typeface="Verdana" panose="020B0604030504040204" pitchFamily="34" charset="0"/>
              <a:ea typeface="Verdana" panose="020B0604030504040204" pitchFamily="34" charset="0"/>
              <a:cs typeface="Verdana" panose="020B0604030504040204" pitchFamily="34" charset="0"/>
            </a:endParaRPr>
          </a:p>
          <a:p>
            <a:pPr algn="just">
              <a:spcAft>
                <a:spcPts val="0"/>
              </a:spcAft>
            </a:pPr>
            <a:r>
              <a:rPr lang="en-IN" dirty="0">
                <a:latin typeface="Verdana" panose="020B0604030504040204" pitchFamily="34" charset="0"/>
                <a:ea typeface="Verdana" panose="020B0604030504040204" pitchFamily="34" charset="0"/>
                <a:cs typeface="Verdana" panose="020B0604030504040204" pitchFamily="34" charset="0"/>
              </a:rPr>
              <a:t>(Instead of actual weights of trains, proportional weights may be substituted in this formula.)</a:t>
            </a:r>
          </a:p>
          <a:p>
            <a:endParaRPr lang="en-IN" dirty="0"/>
          </a:p>
        </p:txBody>
      </p:sp>
      <p:sp>
        <p:nvSpPr>
          <p:cNvPr id="4" name="Slide Number Placeholder 3"/>
          <p:cNvSpPr>
            <a:spLocks noGrp="1"/>
          </p:cNvSpPr>
          <p:nvPr>
            <p:ph type="sldNum" sz="quarter" idx="12"/>
          </p:nvPr>
        </p:nvSpPr>
        <p:spPr/>
        <p:txBody>
          <a:bodyPr/>
          <a:lstStyle/>
          <a:p>
            <a:fld id="{31D3589F-920C-4CED-89CC-A5AD6DC03C57}" type="slidenum">
              <a:rPr lang="en-IN" smtClean="0"/>
              <a:t>18</a:t>
            </a:fld>
            <a:endParaRPr lang="en-IN"/>
          </a:p>
        </p:txBody>
      </p:sp>
    </p:spTree>
    <p:extLst>
      <p:ext uri="{BB962C8B-B14F-4D97-AF65-F5344CB8AC3E}">
        <p14:creationId xmlns:p14="http://schemas.microsoft.com/office/powerpoint/2010/main" val="4121190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340" y="207152"/>
            <a:ext cx="8375982" cy="461665"/>
          </a:xfrm>
          <a:prstGeom prst="rect">
            <a:avLst/>
          </a:prstGeom>
          <a:noFill/>
        </p:spPr>
        <p:txBody>
          <a:bodyPr wrap="square" rtlCol="0">
            <a:spAutoFit/>
          </a:bodyPr>
          <a:lstStyle/>
          <a:p>
            <a:r>
              <a:rPr lang="en-IN" sz="2400" b="1" cap="small" dirty="0" smtClean="0">
                <a:solidFill>
                  <a:srgbClr val="0070C0"/>
                </a:solidFill>
              </a:rPr>
              <a:t>Topic 2 – Design of horizontal curve for mixed traffic - continued</a:t>
            </a:r>
            <a:endParaRPr lang="en-IN" sz="2400" b="1" cap="small" dirty="0">
              <a:solidFill>
                <a:srgbClr val="0070C0"/>
              </a:solidFill>
            </a:endParaRPr>
          </a:p>
        </p:txBody>
      </p:sp>
      <p:sp>
        <p:nvSpPr>
          <p:cNvPr id="3" name="TextBox 2"/>
          <p:cNvSpPr txBox="1"/>
          <p:nvPr/>
        </p:nvSpPr>
        <p:spPr>
          <a:xfrm>
            <a:off x="471340" y="754144"/>
            <a:ext cx="7909089" cy="5632311"/>
          </a:xfrm>
          <a:prstGeom prst="rect">
            <a:avLst/>
          </a:prstGeom>
          <a:noFill/>
        </p:spPr>
        <p:txBody>
          <a:bodyPr wrap="square" rtlCol="0">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The procedure given in previous slide is quite logical to be followed in mixed traffic regime.  Life span of rails is increased and derailment possibility is minimized. </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This procedure may </a:t>
            </a:r>
            <a:r>
              <a:rPr lang="en-IN" sz="2000" dirty="0">
                <a:latin typeface="Verdana" panose="020B0604030504040204" pitchFamily="34" charset="0"/>
                <a:ea typeface="Verdana" panose="020B0604030504040204" pitchFamily="34" charset="0"/>
                <a:cs typeface="Verdana" panose="020B0604030504040204" pitchFamily="34" charset="0"/>
              </a:rPr>
              <a:t>be applied in conjunction with the </a:t>
            </a:r>
            <a:r>
              <a:rPr lang="en-IN" sz="2000" dirty="0" smtClean="0">
                <a:latin typeface="Verdana" panose="020B0604030504040204" pitchFamily="34" charset="0"/>
                <a:ea typeface="Verdana" panose="020B0604030504040204" pitchFamily="34" charset="0"/>
                <a:cs typeface="Verdana" panose="020B0604030504040204" pitchFamily="34" charset="0"/>
              </a:rPr>
              <a:t>Para </a:t>
            </a:r>
            <a:r>
              <a:rPr lang="en-GB" sz="2000" dirty="0" smtClean="0">
                <a:latin typeface="Verdana" panose="020B0604030504040204" pitchFamily="34" charset="0"/>
                <a:ea typeface="Verdana" panose="020B0604030504040204" pitchFamily="34" charset="0"/>
                <a:cs typeface="Verdana" panose="020B0604030504040204" pitchFamily="34" charset="0"/>
              </a:rPr>
              <a:t>406(b</a:t>
            </a:r>
            <a:r>
              <a:rPr lang="en-GB" sz="2000" dirty="0">
                <a:latin typeface="Verdana" panose="020B0604030504040204" pitchFamily="34" charset="0"/>
                <a:ea typeface="Verdana" panose="020B0604030504040204" pitchFamily="34" charset="0"/>
                <a:cs typeface="Verdana" panose="020B0604030504040204" pitchFamily="34" charset="0"/>
              </a:rPr>
              <a:t>) of </a:t>
            </a:r>
            <a:r>
              <a:rPr lang="en-GB" sz="2000" dirty="0" smtClean="0">
                <a:latin typeface="Verdana" panose="020B0604030504040204" pitchFamily="34" charset="0"/>
                <a:ea typeface="Verdana" panose="020B0604030504040204" pitchFamily="34" charset="0"/>
                <a:cs typeface="Verdana" panose="020B0604030504040204" pitchFamily="34" charset="0"/>
              </a:rPr>
              <a:t>IRPWM.  </a:t>
            </a:r>
            <a:r>
              <a:rPr lang="en-GB" sz="2000" dirty="0">
                <a:latin typeface="Verdana" panose="020B0604030504040204" pitchFamily="34" charset="0"/>
                <a:ea typeface="Verdana" panose="020B0604030504040204" pitchFamily="34" charset="0"/>
                <a:cs typeface="Verdana" panose="020B0604030504040204" pitchFamily="34" charset="0"/>
              </a:rPr>
              <a:t>It will be necessary to divide the section into appropriate </a:t>
            </a:r>
            <a:r>
              <a:rPr lang="en-GB" sz="2000" dirty="0" smtClean="0">
                <a:latin typeface="Verdana" panose="020B0604030504040204" pitchFamily="34" charset="0"/>
                <a:ea typeface="Verdana" panose="020B0604030504040204" pitchFamily="34" charset="0"/>
                <a:cs typeface="Verdana" panose="020B0604030504040204" pitchFamily="34" charset="0"/>
              </a:rPr>
              <a:t>sub-sections to decide </a:t>
            </a:r>
            <a:r>
              <a:rPr lang="en-GB" sz="2000" dirty="0">
                <a:latin typeface="Verdana" panose="020B0604030504040204" pitchFamily="34" charset="0"/>
                <a:ea typeface="Verdana" panose="020B0604030504040204" pitchFamily="34" charset="0"/>
                <a:cs typeface="Verdana" panose="020B0604030504040204" pitchFamily="34" charset="0"/>
              </a:rPr>
              <a:t>V</a:t>
            </a:r>
            <a:r>
              <a:rPr lang="en-GB" sz="2000" baseline="-25000" dirty="0">
                <a:latin typeface="Verdana" panose="020B0604030504040204" pitchFamily="34" charset="0"/>
                <a:ea typeface="Verdana" panose="020B0604030504040204" pitchFamily="34" charset="0"/>
                <a:cs typeface="Verdana" panose="020B0604030504040204" pitchFamily="34" charset="0"/>
              </a:rPr>
              <a:t>E</a:t>
            </a: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In sections of continuous long gradient, UP and DOWN sections should be treated as sub-sections for applying these formulae.  Computer Simulation of Train Operation can be advantageously used to get the values of V</a:t>
            </a:r>
            <a:r>
              <a:rPr lang="en-GB" sz="2000" baseline="-25000" dirty="0">
                <a:latin typeface="Verdana" panose="020B0604030504040204" pitchFamily="34" charset="0"/>
                <a:ea typeface="Verdana" panose="020B0604030504040204" pitchFamily="34" charset="0"/>
                <a:cs typeface="Verdana" panose="020B0604030504040204" pitchFamily="34" charset="0"/>
              </a:rPr>
              <a:t>1</a:t>
            </a:r>
            <a:r>
              <a:rPr lang="en-GB" sz="2000" dirty="0">
                <a:latin typeface="Verdana" panose="020B0604030504040204" pitchFamily="34" charset="0"/>
                <a:ea typeface="Verdana" panose="020B0604030504040204" pitchFamily="34" charset="0"/>
                <a:cs typeface="Verdana" panose="020B0604030504040204" pitchFamily="34" charset="0"/>
              </a:rPr>
              <a:t>, V</a:t>
            </a:r>
            <a:r>
              <a:rPr lang="en-GB" sz="2000" baseline="-25000" dirty="0">
                <a:latin typeface="Verdana" panose="020B0604030504040204" pitchFamily="34" charset="0"/>
                <a:ea typeface="Verdana" panose="020B0604030504040204" pitchFamily="34" charset="0"/>
                <a:cs typeface="Verdana" panose="020B0604030504040204" pitchFamily="34" charset="0"/>
              </a:rPr>
              <a:t>2</a:t>
            </a:r>
            <a:r>
              <a:rPr lang="en-GB" sz="2000" dirty="0">
                <a:latin typeface="Verdana" panose="020B0604030504040204" pitchFamily="34" charset="0"/>
                <a:ea typeface="Verdana" panose="020B0604030504040204" pitchFamily="34" charset="0"/>
                <a:cs typeface="Verdana" panose="020B0604030504040204" pitchFamily="34" charset="0"/>
              </a:rPr>
              <a:t>, etc.</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GB" sz="2000" dirty="0">
                <a:latin typeface="Verdana" panose="020B0604030504040204" pitchFamily="34" charset="0"/>
                <a:ea typeface="Verdana" panose="020B0604030504040204" pitchFamily="34" charset="0"/>
                <a:cs typeface="Verdana" panose="020B0604030504040204" pitchFamily="34" charset="0"/>
              </a:rPr>
              <a:t> </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For </a:t>
            </a:r>
            <a:r>
              <a:rPr lang="en-GB" sz="2000" dirty="0">
                <a:latin typeface="Verdana" panose="020B0604030504040204" pitchFamily="34" charset="0"/>
                <a:ea typeface="Verdana" panose="020B0604030504040204" pitchFamily="34" charset="0"/>
                <a:cs typeface="Verdana" panose="020B0604030504040204" pitchFamily="34" charset="0"/>
              </a:rPr>
              <a:t>mixed train operation, it is important to limit Cant Excess as 75mm, vide </a:t>
            </a:r>
            <a:r>
              <a:rPr lang="en-GB" sz="2000" dirty="0" smtClean="0">
                <a:latin typeface="Verdana" panose="020B0604030504040204" pitchFamily="34" charset="0"/>
                <a:ea typeface="Verdana" panose="020B0604030504040204" pitchFamily="34" charset="0"/>
                <a:cs typeface="Verdana" panose="020B0604030504040204" pitchFamily="34" charset="0"/>
              </a:rPr>
              <a:t>Para 406(3</a:t>
            </a:r>
            <a:r>
              <a:rPr lang="en-GB" sz="2000" dirty="0">
                <a:latin typeface="Verdana" panose="020B0604030504040204" pitchFamily="34" charset="0"/>
                <a:ea typeface="Verdana" panose="020B0604030504040204" pitchFamily="34" charset="0"/>
                <a:cs typeface="Verdana" panose="020B0604030504040204" pitchFamily="34" charset="0"/>
              </a:rPr>
              <a:t>).  After deciding </a:t>
            </a:r>
            <a:r>
              <a:rPr lang="en-GB" sz="2000" dirty="0" smtClean="0">
                <a:latin typeface="Verdana" panose="020B0604030504040204" pitchFamily="34" charset="0"/>
                <a:ea typeface="Verdana" panose="020B0604030504040204" pitchFamily="34" charset="0"/>
                <a:cs typeface="Verdana" panose="020B0604030504040204" pitchFamily="34" charset="0"/>
              </a:rPr>
              <a:t>V</a:t>
            </a:r>
            <a:r>
              <a:rPr lang="en-GB" sz="2000" baseline="-25000" dirty="0" smtClean="0">
                <a:latin typeface="Verdana" panose="020B0604030504040204" pitchFamily="34" charset="0"/>
                <a:ea typeface="Verdana" panose="020B0604030504040204" pitchFamily="34" charset="0"/>
                <a:cs typeface="Verdana" panose="020B0604030504040204" pitchFamily="34" charset="0"/>
              </a:rPr>
              <a:t>E</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Cant Excess is calculated as: </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GB" sz="2000" dirty="0">
                <a:latin typeface="Verdana" panose="020B0604030504040204" pitchFamily="34" charset="0"/>
                <a:ea typeface="Verdana" panose="020B0604030504040204" pitchFamily="34" charset="0"/>
                <a:cs typeface="Verdana" panose="020B0604030504040204" pitchFamily="34" charset="0"/>
              </a:rPr>
              <a:t>Cant corresponding to V</a:t>
            </a:r>
            <a:r>
              <a:rPr lang="en-GB" sz="2000" baseline="-25000" dirty="0">
                <a:latin typeface="Verdana" panose="020B0604030504040204" pitchFamily="34" charset="0"/>
                <a:ea typeface="Verdana" panose="020B0604030504040204" pitchFamily="34" charset="0"/>
                <a:cs typeface="Verdana" panose="020B0604030504040204" pitchFamily="34" charset="0"/>
              </a:rPr>
              <a:t>E</a:t>
            </a:r>
            <a:r>
              <a:rPr lang="en-GB" sz="2000" dirty="0">
                <a:latin typeface="Verdana" panose="020B0604030504040204" pitchFamily="34" charset="0"/>
                <a:ea typeface="Verdana" panose="020B0604030504040204" pitchFamily="34" charset="0"/>
                <a:cs typeface="Verdana" panose="020B0604030504040204" pitchFamily="34" charset="0"/>
              </a:rPr>
              <a:t> – Cant corresponding to the actual speed of freight train in the curve under consideration.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a:t>
            </a:r>
            <a:r>
              <a:rPr lang="en-GB" sz="2000" dirty="0">
                <a:latin typeface="Verdana" panose="020B0604030504040204" pitchFamily="34" charset="0"/>
                <a:ea typeface="Verdana" panose="020B0604030504040204" pitchFamily="34" charset="0"/>
                <a:cs typeface="Verdana" panose="020B0604030504040204" pitchFamily="34" charset="0"/>
              </a:rPr>
              <a:t>This is </a:t>
            </a:r>
            <a:r>
              <a:rPr lang="en-GB" sz="2000" dirty="0" smtClean="0">
                <a:latin typeface="Verdana" panose="020B0604030504040204" pitchFamily="34" charset="0"/>
                <a:ea typeface="Verdana" panose="020B0604030504040204" pitchFamily="34" charset="0"/>
                <a:cs typeface="Verdana" panose="020B0604030504040204" pitchFamily="34" charset="0"/>
              </a:rPr>
              <a:t>a refinement to the </a:t>
            </a:r>
            <a:r>
              <a:rPr lang="en-GB" sz="2000" dirty="0">
                <a:latin typeface="Verdana" panose="020B0604030504040204" pitchFamily="34" charset="0"/>
                <a:ea typeface="Verdana" panose="020B0604030504040204" pitchFamily="34" charset="0"/>
                <a:cs typeface="Verdana" panose="020B0604030504040204" pitchFamily="34" charset="0"/>
              </a:rPr>
              <a:t>present stipulation in IRPWM.)</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19</a:t>
            </a:fld>
            <a:endParaRPr lang="en-IN"/>
          </a:p>
        </p:txBody>
      </p:sp>
    </p:spTree>
    <p:extLst>
      <p:ext uri="{BB962C8B-B14F-4D97-AF65-F5344CB8AC3E}">
        <p14:creationId xmlns:p14="http://schemas.microsoft.com/office/powerpoint/2010/main" val="1733595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6585" y="381786"/>
            <a:ext cx="7658100" cy="5570756"/>
          </a:xfrm>
          <a:prstGeom prst="rect">
            <a:avLst/>
          </a:prstGeom>
        </p:spPr>
        <p:txBody>
          <a:bodyPr wrap="square">
            <a:spAutoFit/>
          </a:bodyPr>
          <a:lstStyle/>
          <a:p>
            <a:pPr algn="ctr"/>
            <a:r>
              <a:rPr lang="en-IN" sz="24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PREAMBLE</a:t>
            </a:r>
          </a:p>
          <a:p>
            <a:endParaRPr lang="en-IN" sz="2400" dirty="0">
              <a:latin typeface="Verdana" panose="020B0604030504040204" pitchFamily="34" charset="0"/>
              <a:ea typeface="Verdana" panose="020B0604030504040204" pitchFamily="34" charset="0"/>
              <a:cs typeface="Verdana" panose="020B0604030504040204" pitchFamily="34" charset="0"/>
            </a:endParaRPr>
          </a:p>
          <a:p>
            <a:r>
              <a:rPr lang="en-IN" sz="2200" dirty="0" smtClean="0">
                <a:latin typeface="Verdana" panose="020B0604030504040204" pitchFamily="34" charset="0"/>
                <a:ea typeface="Verdana" panose="020B0604030504040204" pitchFamily="34" charset="0"/>
                <a:cs typeface="Verdana" panose="020B0604030504040204" pitchFamily="34" charset="0"/>
              </a:rPr>
              <a:t>Under the </a:t>
            </a:r>
            <a:r>
              <a:rPr lang="en-IN" sz="2200" dirty="0">
                <a:latin typeface="Verdana" panose="020B0604030504040204" pitchFamily="34" charset="0"/>
                <a:ea typeface="Verdana" panose="020B0604030504040204" pitchFamily="34" charset="0"/>
                <a:cs typeface="Verdana" panose="020B0604030504040204" pitchFamily="34" charset="0"/>
              </a:rPr>
              <a:t>combination of heavy freight traffic and </a:t>
            </a:r>
            <a:endParaRPr lang="en-IN" sz="2200" dirty="0" smtClean="0">
              <a:latin typeface="Verdana" panose="020B0604030504040204" pitchFamily="34" charset="0"/>
              <a:ea typeface="Verdana" panose="020B0604030504040204" pitchFamily="34" charset="0"/>
              <a:cs typeface="Verdana" panose="020B0604030504040204" pitchFamily="34" charset="0"/>
            </a:endParaRPr>
          </a:p>
          <a:p>
            <a:r>
              <a:rPr lang="en-IN" sz="2200" dirty="0" smtClean="0">
                <a:latin typeface="Verdana" panose="020B0604030504040204" pitchFamily="34" charset="0"/>
                <a:ea typeface="Verdana" panose="020B0604030504040204" pitchFamily="34" charset="0"/>
                <a:cs typeface="Verdana" panose="020B0604030504040204" pitchFamily="34" charset="0"/>
              </a:rPr>
              <a:t>semi </a:t>
            </a:r>
            <a:r>
              <a:rPr lang="en-IN" sz="2200" dirty="0">
                <a:latin typeface="Verdana" panose="020B0604030504040204" pitchFamily="34" charset="0"/>
                <a:ea typeface="Verdana" panose="020B0604030504040204" pitchFamily="34" charset="0"/>
                <a:cs typeface="Verdana" panose="020B0604030504040204" pitchFamily="34" charset="0"/>
              </a:rPr>
              <a:t>high-speed passenger </a:t>
            </a:r>
            <a:r>
              <a:rPr lang="en-IN" sz="2200" dirty="0" smtClean="0">
                <a:latin typeface="Verdana" panose="020B0604030504040204" pitchFamily="34" charset="0"/>
                <a:ea typeface="Verdana" panose="020B0604030504040204" pitchFamily="34" charset="0"/>
                <a:cs typeface="Verdana" panose="020B0604030504040204" pitchFamily="34" charset="0"/>
              </a:rPr>
              <a:t>traffic, track engineers’ concerns are:</a:t>
            </a:r>
          </a:p>
          <a:p>
            <a:pPr marL="342900" indent="-342900">
              <a:buFont typeface="Arial" panose="020B0604020202020204" pitchFamily="34" charset="0"/>
              <a:buChar char="•"/>
            </a:pPr>
            <a:r>
              <a:rPr lang="en-IN" sz="2200" dirty="0" smtClean="0">
                <a:latin typeface="Verdana" panose="020B0604030504040204" pitchFamily="34" charset="0"/>
                <a:ea typeface="Verdana" panose="020B0604030504040204" pitchFamily="34" charset="0"/>
                <a:cs typeface="Verdana" panose="020B0604030504040204" pitchFamily="34" charset="0"/>
              </a:rPr>
              <a:t>Track deformation </a:t>
            </a:r>
            <a:r>
              <a:rPr lang="en-IN" sz="2200" dirty="0">
                <a:latin typeface="Verdana" panose="020B0604030504040204" pitchFamily="34" charset="0"/>
                <a:ea typeface="Verdana" panose="020B0604030504040204" pitchFamily="34" charset="0"/>
                <a:cs typeface="Verdana" panose="020B0604030504040204" pitchFamily="34" charset="0"/>
              </a:rPr>
              <a:t>caused </a:t>
            </a:r>
            <a:r>
              <a:rPr lang="en-IN" sz="2200" dirty="0" smtClean="0">
                <a:latin typeface="Verdana" panose="020B0604030504040204" pitchFamily="34" charset="0"/>
                <a:ea typeface="Verdana" panose="020B0604030504040204" pitchFamily="34" charset="0"/>
                <a:cs typeface="Verdana" panose="020B0604030504040204" pitchFamily="34" charset="0"/>
              </a:rPr>
              <a:t>mainly </a:t>
            </a:r>
            <a:r>
              <a:rPr lang="en-IN" sz="2200" dirty="0">
                <a:latin typeface="Verdana" panose="020B0604030504040204" pitchFamily="34" charset="0"/>
                <a:ea typeface="Verdana" panose="020B0604030504040204" pitchFamily="34" charset="0"/>
                <a:cs typeface="Verdana" panose="020B0604030504040204" pitchFamily="34" charset="0"/>
              </a:rPr>
              <a:t>by freight trains </a:t>
            </a:r>
            <a:r>
              <a:rPr lang="en-IN" sz="2200" dirty="0" smtClean="0">
                <a:latin typeface="Verdana" panose="020B0604030504040204" pitchFamily="34" charset="0"/>
                <a:ea typeface="Verdana" panose="020B0604030504040204" pitchFamily="34" charset="0"/>
                <a:cs typeface="Verdana" panose="020B0604030504040204" pitchFamily="34" charset="0"/>
              </a:rPr>
              <a:t>should not hinder passenger train requirements.</a:t>
            </a:r>
          </a:p>
          <a:p>
            <a:pPr marL="342900" indent="-342900">
              <a:buFont typeface="Arial" panose="020B0604020202020204" pitchFamily="34" charset="0"/>
              <a:buChar char="•"/>
            </a:pPr>
            <a:r>
              <a:rPr lang="en-IN" sz="2200" dirty="0" smtClean="0">
                <a:latin typeface="Verdana" panose="020B0604030504040204" pitchFamily="34" charset="0"/>
                <a:ea typeface="Verdana" panose="020B0604030504040204" pitchFamily="34" charset="0"/>
                <a:cs typeface="Verdana" panose="020B0604030504040204" pitchFamily="34" charset="0"/>
              </a:rPr>
              <a:t>Track should remain maintainable with reasonable efforts and at affordable cost</a:t>
            </a:r>
          </a:p>
          <a:p>
            <a:endParaRPr lang="en-IN" sz="2200" dirty="0" smtClean="0">
              <a:latin typeface="Verdana" panose="020B0604030504040204" pitchFamily="34" charset="0"/>
              <a:ea typeface="Verdana" panose="020B0604030504040204" pitchFamily="34" charset="0"/>
              <a:cs typeface="Verdana" panose="020B0604030504040204" pitchFamily="34" charset="0"/>
            </a:endParaRPr>
          </a:p>
          <a:p>
            <a:r>
              <a:rPr lang="en-IN" sz="2200" dirty="0" smtClean="0">
                <a:latin typeface="Verdana" panose="020B0604030504040204" pitchFamily="34" charset="0"/>
                <a:ea typeface="Verdana" panose="020B0604030504040204" pitchFamily="34" charset="0"/>
                <a:cs typeface="Verdana" panose="020B0604030504040204" pitchFamily="34" charset="0"/>
              </a:rPr>
              <a:t>Let us explore the theoretical aspects underlying </a:t>
            </a:r>
          </a:p>
          <a:p>
            <a:r>
              <a:rPr lang="en-IN" sz="2200" b="1" cap="small" dirty="0" smtClean="0">
                <a:solidFill>
                  <a:srgbClr val="FF0066"/>
                </a:solidFill>
                <a:latin typeface="Verdana" panose="020B0604030504040204" pitchFamily="34" charset="0"/>
                <a:ea typeface="Verdana" panose="020B0604030504040204" pitchFamily="34" charset="0"/>
                <a:cs typeface="Verdana" panose="020B0604030504040204" pitchFamily="34" charset="0"/>
              </a:rPr>
              <a:t>track deterioration </a:t>
            </a:r>
            <a:r>
              <a:rPr lang="en-IN" sz="2200" dirty="0" smtClean="0">
                <a:latin typeface="Verdana" panose="020B0604030504040204" pitchFamily="34" charset="0"/>
                <a:ea typeface="Verdana" panose="020B0604030504040204" pitchFamily="34" charset="0"/>
                <a:cs typeface="Verdana" panose="020B0604030504040204" pitchFamily="34" charset="0"/>
              </a:rPr>
              <a:t>or </a:t>
            </a:r>
            <a:r>
              <a:rPr lang="en-IN" sz="2200" b="1" cap="small" dirty="0" smtClean="0">
                <a:solidFill>
                  <a:srgbClr val="FF0066"/>
                </a:solidFill>
                <a:latin typeface="Verdana" panose="020B0604030504040204" pitchFamily="34" charset="0"/>
                <a:ea typeface="Verdana" panose="020B0604030504040204" pitchFamily="34" charset="0"/>
                <a:cs typeface="Verdana" panose="020B0604030504040204" pitchFamily="34" charset="0"/>
              </a:rPr>
              <a:t>track fatigue</a:t>
            </a:r>
            <a:r>
              <a:rPr lang="en-IN" sz="2200" b="1" cap="small" dirty="0" smtClean="0">
                <a:latin typeface="Verdana" panose="020B0604030504040204" pitchFamily="34" charset="0"/>
                <a:ea typeface="Verdana" panose="020B0604030504040204" pitchFamily="34" charset="0"/>
                <a:cs typeface="Verdana" panose="020B0604030504040204" pitchFamily="34" charset="0"/>
              </a:rPr>
              <a:t>, </a:t>
            </a:r>
          </a:p>
          <a:p>
            <a:r>
              <a:rPr lang="en-IN" sz="2200" dirty="0" smtClean="0">
                <a:latin typeface="Verdana" panose="020B0604030504040204" pitchFamily="34" charset="0"/>
                <a:ea typeface="Verdana" panose="020B0604030504040204" pitchFamily="34" charset="0"/>
                <a:cs typeface="Verdana" panose="020B0604030504040204" pitchFamily="34" charset="0"/>
              </a:rPr>
              <a:t>which is required to be compensated by way of </a:t>
            </a:r>
          </a:p>
          <a:p>
            <a:r>
              <a:rPr lang="en-IN" sz="2200" dirty="0" smtClean="0">
                <a:latin typeface="Verdana" panose="020B0604030504040204" pitchFamily="34" charset="0"/>
                <a:ea typeface="Verdana" panose="020B0604030504040204" pitchFamily="34" charset="0"/>
                <a:cs typeface="Verdana" panose="020B0604030504040204" pitchFamily="34" charset="0"/>
              </a:rPr>
              <a:t>track maintenance effort, followed by few other issues specifically chosen by the Author.  Solutions will also be explored side by side.</a:t>
            </a:r>
          </a:p>
        </p:txBody>
      </p:sp>
      <p:sp>
        <p:nvSpPr>
          <p:cNvPr id="2" name="Slide Number Placeholder 1"/>
          <p:cNvSpPr>
            <a:spLocks noGrp="1"/>
          </p:cNvSpPr>
          <p:nvPr>
            <p:ph type="sldNum" sz="quarter" idx="12"/>
          </p:nvPr>
        </p:nvSpPr>
        <p:spPr/>
        <p:txBody>
          <a:bodyPr/>
          <a:lstStyle/>
          <a:p>
            <a:fld id="{31D3589F-920C-4CED-89CC-A5AD6DC03C57}" type="slidenum">
              <a:rPr lang="en-IN" smtClean="0"/>
              <a:t>2</a:t>
            </a:fld>
            <a:endParaRPr lang="en-IN"/>
          </a:p>
        </p:txBody>
      </p:sp>
    </p:spTree>
    <p:extLst>
      <p:ext uri="{BB962C8B-B14F-4D97-AF65-F5344CB8AC3E}">
        <p14:creationId xmlns:p14="http://schemas.microsoft.com/office/powerpoint/2010/main" val="503629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1083" y="433633"/>
            <a:ext cx="8540685" cy="384721"/>
          </a:xfrm>
          <a:prstGeom prst="rect">
            <a:avLst/>
          </a:prstGeom>
          <a:noFill/>
        </p:spPr>
        <p:txBody>
          <a:bodyPr wrap="square" rtlCol="0">
            <a:spAutoFit/>
          </a:bodyPr>
          <a:lstStyle/>
          <a:p>
            <a:r>
              <a:rPr lang="en-IN" sz="19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3: Issues of high </a:t>
            </a:r>
            <a:r>
              <a:rPr lang="en-IN" sz="1900" b="1" cap="small"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c.g.</a:t>
            </a:r>
            <a:r>
              <a:rPr lang="en-IN" sz="19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in double stack container wagons</a:t>
            </a:r>
            <a:endParaRPr lang="en-IN" sz="19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24206" y="1036948"/>
            <a:ext cx="8069345" cy="5016758"/>
          </a:xfrm>
          <a:prstGeom prst="rect">
            <a:avLst/>
          </a:prstGeom>
          <a:noFill/>
        </p:spPr>
        <p:txBody>
          <a:bodyPr wrap="square" rtlCol="0">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For normal BG freight stock, the overall size of Maximum Moving Dimension is (B)3300mm x (H)4265mm.  Height of CG above rail level is nearly 1800mm.  </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GB" sz="2000" dirty="0">
                <a:latin typeface="Verdana" panose="020B0604030504040204" pitchFamily="34" charset="0"/>
                <a:ea typeface="Verdana" panose="020B0604030504040204" pitchFamily="34" charset="0"/>
                <a:cs typeface="Verdana" panose="020B0604030504040204" pitchFamily="34" charset="0"/>
              </a:rPr>
              <a:t> </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For </a:t>
            </a:r>
            <a:r>
              <a:rPr lang="en-GB" sz="2000" dirty="0">
                <a:latin typeface="Verdana" panose="020B0604030504040204" pitchFamily="34" charset="0"/>
                <a:ea typeface="Verdana" panose="020B0604030504040204" pitchFamily="34" charset="0"/>
                <a:cs typeface="Verdana" panose="020B0604030504040204" pitchFamily="34" charset="0"/>
              </a:rPr>
              <a:t>the Western Dedicated Freight Corridor, designed for double stack container traffic, the size of Maximum Moving Dimension is 3660mm x 7100mm.  For the Eastern Freight Corridor, the same is 3660mm x 5100mm.  The height of CG above rail level for </a:t>
            </a:r>
            <a:r>
              <a:rPr lang="en-GB" sz="2000" dirty="0" smtClean="0">
                <a:latin typeface="Verdana" panose="020B0604030504040204" pitchFamily="34" charset="0"/>
                <a:ea typeface="Verdana" panose="020B0604030504040204" pitchFamily="34" charset="0"/>
                <a:cs typeface="Verdana" panose="020B0604030504040204" pitchFamily="34" charset="0"/>
              </a:rPr>
              <a:t>Double Stack Container is 2600mm.</a:t>
            </a: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It would be purposeful to analyse the effects of running Double Stack Container (DSC) wagons with very high CG.</a:t>
            </a:r>
          </a:p>
          <a:p>
            <a:endParaRPr lang="en-GB" sz="2000"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Here are some calculations, in </a:t>
            </a:r>
            <a:r>
              <a:rPr lang="en-GB" sz="2000" dirty="0">
                <a:latin typeface="Verdana" panose="020B0604030504040204" pitchFamily="34" charset="0"/>
                <a:ea typeface="Verdana" panose="020B0604030504040204" pitchFamily="34" charset="0"/>
                <a:cs typeface="Verdana" panose="020B0604030504040204" pitchFamily="34" charset="0"/>
              </a:rPr>
              <a:t>line </a:t>
            </a:r>
            <a:r>
              <a:rPr lang="en-GB" sz="2000" dirty="0" smtClean="0">
                <a:latin typeface="Verdana" panose="020B0604030504040204" pitchFamily="34" charset="0"/>
                <a:ea typeface="Verdana" panose="020B0604030504040204" pitchFamily="34" charset="0"/>
                <a:cs typeface="Verdana" panose="020B0604030504040204" pitchFamily="34" charset="0"/>
              </a:rPr>
              <a:t>with (</a:t>
            </a:r>
            <a:r>
              <a:rPr lang="en-GB" sz="2000" dirty="0">
                <a:latin typeface="Verdana" panose="020B0604030504040204" pitchFamily="34" charset="0"/>
                <a:ea typeface="Verdana" panose="020B0604030504040204" pitchFamily="34" charset="0"/>
                <a:cs typeface="Verdana" panose="020B0604030504040204" pitchFamily="34" charset="0"/>
              </a:rPr>
              <a:t>erstwhile) Japanese National Railways (JNR)</a:t>
            </a:r>
            <a:r>
              <a:rPr lang="en-GB" sz="2000" dirty="0" smtClean="0">
                <a:latin typeface="Verdana" panose="020B0604030504040204" pitchFamily="34" charset="0"/>
                <a:ea typeface="Verdana" panose="020B0604030504040204" pitchFamily="34" charset="0"/>
                <a:cs typeface="Verdana" panose="020B0604030504040204" pitchFamily="34" charset="0"/>
              </a:rPr>
              <a:t> practice, </a:t>
            </a:r>
            <a:r>
              <a:rPr lang="en-GB" sz="2000" dirty="0">
                <a:latin typeface="Verdana" panose="020B0604030504040204" pitchFamily="34" charset="0"/>
                <a:ea typeface="Verdana" panose="020B0604030504040204" pitchFamily="34" charset="0"/>
                <a:cs typeface="Verdana" panose="020B0604030504040204" pitchFamily="34" charset="0"/>
              </a:rPr>
              <a:t>to compare the stability of </a:t>
            </a:r>
            <a:r>
              <a:rPr lang="en-GB" sz="2000" dirty="0" smtClean="0">
                <a:latin typeface="Verdana" panose="020B0604030504040204" pitchFamily="34" charset="0"/>
                <a:ea typeface="Verdana" panose="020B0604030504040204" pitchFamily="34" charset="0"/>
                <a:cs typeface="Verdana" panose="020B0604030504040204" pitchFamily="34" charset="0"/>
              </a:rPr>
              <a:t>DSC Stock </a:t>
            </a:r>
            <a:r>
              <a:rPr lang="en-GB" sz="2000" dirty="0">
                <a:latin typeface="Verdana" panose="020B0604030504040204" pitchFamily="34" charset="0"/>
                <a:ea typeface="Verdana" panose="020B0604030504040204" pitchFamily="34" charset="0"/>
                <a:cs typeface="Verdana" panose="020B0604030504040204" pitchFamily="34" charset="0"/>
              </a:rPr>
              <a:t>with that of normal BG stock.</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20</a:t>
            </a:fld>
            <a:endParaRPr lang="en-IN"/>
          </a:p>
        </p:txBody>
      </p:sp>
    </p:spTree>
    <p:extLst>
      <p:ext uri="{BB962C8B-B14F-4D97-AF65-F5344CB8AC3E}">
        <p14:creationId xmlns:p14="http://schemas.microsoft.com/office/powerpoint/2010/main" val="3522284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096" y="163591"/>
            <a:ext cx="8653807" cy="353943"/>
          </a:xfrm>
          <a:prstGeom prst="rect">
            <a:avLst/>
          </a:prstGeom>
          <a:noFill/>
        </p:spPr>
        <p:txBody>
          <a:bodyPr wrap="square" rtlCol="0">
            <a:spAutoFit/>
          </a:bodyPr>
          <a:lstStyle/>
          <a:p>
            <a:r>
              <a:rPr lang="en-IN" sz="17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3: Issues of high </a:t>
            </a:r>
            <a:r>
              <a:rPr lang="en-IN" sz="1700" b="1" cap="small"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c.g.</a:t>
            </a:r>
            <a:r>
              <a:rPr lang="en-IN" sz="17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in double stack container wagons – contd.</a:t>
            </a:r>
            <a:endParaRPr lang="en-IN" sz="17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im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60" y="769920"/>
            <a:ext cx="7930276" cy="356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6755" y="4487159"/>
            <a:ext cx="7848981" cy="1754326"/>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For </a:t>
            </a:r>
            <a:r>
              <a:rPr lang="en-GB" dirty="0" smtClean="0">
                <a:latin typeface="Verdana" panose="020B0604030504040204" pitchFamily="34" charset="0"/>
                <a:ea typeface="Verdana" panose="020B0604030504040204" pitchFamily="34" charset="0"/>
                <a:cs typeface="Verdana" panose="020B0604030504040204" pitchFamily="34" charset="0"/>
              </a:rPr>
              <a:t>Normal </a:t>
            </a:r>
            <a:r>
              <a:rPr lang="en-GB" dirty="0">
                <a:latin typeface="Verdana" panose="020B0604030504040204" pitchFamily="34" charset="0"/>
                <a:ea typeface="Verdana" panose="020B0604030504040204" pitchFamily="34" charset="0"/>
                <a:cs typeface="Verdana" panose="020B0604030504040204" pitchFamily="34" charset="0"/>
              </a:rPr>
              <a:t>BG stock </a:t>
            </a:r>
            <a:r>
              <a:rPr lang="en-GB" dirty="0" smtClean="0">
                <a:latin typeface="Verdana" panose="020B0604030504040204" pitchFamily="34" charset="0"/>
                <a:ea typeface="Verdana" panose="020B0604030504040204" pitchFamily="34" charset="0"/>
                <a:cs typeface="Verdana" panose="020B0604030504040204" pitchFamily="34" charset="0"/>
              </a:rPr>
              <a:t>(h </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1.8m), critical value of c </a:t>
            </a:r>
            <a:r>
              <a:rPr lang="en-GB" dirty="0">
                <a:latin typeface="Verdana" panose="020B0604030504040204" pitchFamily="34" charset="0"/>
                <a:ea typeface="Verdana" panose="020B0604030504040204" pitchFamily="34" charset="0"/>
                <a:cs typeface="Verdana" panose="020B0604030504040204" pitchFamily="34" charset="0"/>
              </a:rPr>
              <a:t>= 0.765m </a:t>
            </a:r>
            <a:endParaRPr lang="en-GB" dirty="0" smtClean="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For </a:t>
            </a:r>
            <a:r>
              <a:rPr lang="en-GB" dirty="0">
                <a:latin typeface="Verdana" panose="020B0604030504040204" pitchFamily="34" charset="0"/>
                <a:ea typeface="Verdana" panose="020B0604030504040204" pitchFamily="34" charset="0"/>
                <a:cs typeface="Verdana" panose="020B0604030504040204" pitchFamily="34" charset="0"/>
              </a:rPr>
              <a:t>double stack </a:t>
            </a:r>
            <a:r>
              <a:rPr lang="en-GB" dirty="0" smtClean="0">
                <a:latin typeface="Verdana" panose="020B0604030504040204" pitchFamily="34" charset="0"/>
                <a:ea typeface="Verdana" panose="020B0604030504040204" pitchFamily="34" charset="0"/>
                <a:cs typeface="Verdana" panose="020B0604030504040204" pitchFamily="34" charset="0"/>
              </a:rPr>
              <a:t>wagon (h </a:t>
            </a:r>
            <a:r>
              <a:rPr lang="en-GB" dirty="0">
                <a:latin typeface="Verdana" panose="020B0604030504040204" pitchFamily="34" charset="0"/>
                <a:ea typeface="Verdana" panose="020B0604030504040204" pitchFamily="34" charset="0"/>
                <a:cs typeface="Verdana" panose="020B0604030504040204" pitchFamily="34" charset="0"/>
              </a:rPr>
              <a:t>= </a:t>
            </a:r>
            <a:r>
              <a:rPr lang="en-GB" dirty="0" smtClean="0">
                <a:latin typeface="Verdana" panose="020B0604030504040204" pitchFamily="34" charset="0"/>
                <a:ea typeface="Verdana" panose="020B0604030504040204" pitchFamily="34" charset="0"/>
                <a:cs typeface="Verdana" panose="020B0604030504040204" pitchFamily="34" charset="0"/>
              </a:rPr>
              <a:t>2.6m), critical value of c </a:t>
            </a:r>
            <a:r>
              <a:rPr lang="en-GB" dirty="0">
                <a:latin typeface="Verdana" panose="020B0604030504040204" pitchFamily="34" charset="0"/>
                <a:ea typeface="Verdana" panose="020B0604030504040204" pitchFamily="34" charset="0"/>
                <a:cs typeface="Verdana" panose="020B0604030504040204" pitchFamily="34" charset="0"/>
              </a:rPr>
              <a:t>= 0.558m  </a:t>
            </a:r>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JNR had </a:t>
            </a:r>
            <a:r>
              <a:rPr lang="en-GB" dirty="0" smtClean="0">
                <a:latin typeface="Verdana" panose="020B0604030504040204" pitchFamily="34" charset="0"/>
                <a:ea typeface="Verdana" panose="020B0604030504040204" pitchFamily="34" charset="0"/>
                <a:cs typeface="Verdana" panose="020B0604030504040204" pitchFamily="34" charset="0"/>
              </a:rPr>
              <a:t>prescribed, Maximum </a:t>
            </a:r>
            <a:r>
              <a:rPr lang="en-GB" dirty="0">
                <a:latin typeface="Verdana" panose="020B0604030504040204" pitchFamily="34" charset="0"/>
                <a:ea typeface="Verdana" panose="020B0604030504040204" pitchFamily="34" charset="0"/>
                <a:cs typeface="Verdana" panose="020B0604030504040204" pitchFamily="34" charset="0"/>
              </a:rPr>
              <a:t>cant in a curve </a:t>
            </a:r>
            <a:r>
              <a:rPr lang="en-GB" dirty="0" smtClean="0">
                <a:latin typeface="Verdana" panose="020B0604030504040204" pitchFamily="34" charset="0"/>
                <a:ea typeface="Verdana" panose="020B0604030504040204" pitchFamily="34" charset="0"/>
                <a:cs typeface="Verdana" panose="020B0604030504040204" pitchFamily="34" charset="0"/>
              </a:rPr>
              <a:t>≤ c/3.</a:t>
            </a:r>
          </a:p>
          <a:p>
            <a:r>
              <a:rPr lang="en-GB" dirty="0" smtClean="0">
                <a:latin typeface="Verdana" panose="020B0604030504040204" pitchFamily="34" charset="0"/>
                <a:ea typeface="Verdana" panose="020B0604030504040204" pitchFamily="34" charset="0"/>
                <a:cs typeface="Verdana" panose="020B0604030504040204" pitchFamily="34" charset="0"/>
              </a:rPr>
              <a:t>i.e. Factor </a:t>
            </a:r>
            <a:r>
              <a:rPr lang="en-GB" dirty="0">
                <a:latin typeface="Verdana" panose="020B0604030504040204" pitchFamily="34" charset="0"/>
                <a:ea typeface="Verdana" panose="020B0604030504040204" pitchFamily="34" charset="0"/>
                <a:cs typeface="Verdana" panose="020B0604030504040204" pitchFamily="34" charset="0"/>
              </a:rPr>
              <a:t>of safety </a:t>
            </a:r>
            <a:r>
              <a:rPr lang="en-GB" dirty="0" smtClean="0">
                <a:latin typeface="Verdana" panose="020B0604030504040204" pitchFamily="34" charset="0"/>
                <a:ea typeface="Verdana" panose="020B0604030504040204" pitchFamily="34" charset="0"/>
                <a:cs typeface="Verdana" panose="020B0604030504040204" pitchFamily="34" charset="0"/>
              </a:rPr>
              <a:t>= 3.  This is to avoid toppling </a:t>
            </a:r>
            <a:r>
              <a:rPr lang="en-GB" dirty="0">
                <a:latin typeface="Verdana" panose="020B0604030504040204" pitchFamily="34" charset="0"/>
                <a:ea typeface="Verdana" panose="020B0604030504040204" pitchFamily="34" charset="0"/>
                <a:cs typeface="Verdana" panose="020B0604030504040204" pitchFamily="34" charset="0"/>
              </a:rPr>
              <a:t>of a slow </a:t>
            </a:r>
            <a:r>
              <a:rPr lang="en-GB" dirty="0" smtClean="0">
                <a:latin typeface="Verdana" panose="020B0604030504040204" pitchFamily="34" charset="0"/>
                <a:ea typeface="Verdana" panose="020B0604030504040204" pitchFamily="34" charset="0"/>
                <a:cs typeface="Verdana" panose="020B0604030504040204" pitchFamily="34" charset="0"/>
              </a:rPr>
              <a:t>vehicle</a:t>
            </a:r>
            <a:r>
              <a:rPr lang="en-GB" dirty="0">
                <a:latin typeface="Verdana" panose="020B0604030504040204" pitchFamily="34" charset="0"/>
                <a:ea typeface="Verdana" panose="020B0604030504040204" pitchFamily="34" charset="0"/>
                <a:cs typeface="Verdana" panose="020B0604030504040204" pitchFamily="34" charset="0"/>
              </a:rPr>
              <a:t>, considering </a:t>
            </a:r>
            <a:r>
              <a:rPr lang="en-GB" dirty="0" smtClean="0">
                <a:latin typeface="Verdana" panose="020B0604030504040204" pitchFamily="34" charset="0"/>
                <a:ea typeface="Verdana" panose="020B0604030504040204" pitchFamily="34" charset="0"/>
                <a:cs typeface="Verdana" panose="020B0604030504040204" pitchFamily="34" charset="0"/>
              </a:rPr>
              <a:t>unfavourable </a:t>
            </a:r>
            <a:r>
              <a:rPr lang="en-GB" dirty="0">
                <a:latin typeface="Verdana" panose="020B0604030504040204" pitchFamily="34" charset="0"/>
                <a:ea typeface="Verdana" panose="020B0604030504040204" pitchFamily="34" charset="0"/>
                <a:cs typeface="Verdana" panose="020B0604030504040204" pitchFamily="34" charset="0"/>
              </a:rPr>
              <a:t>wind / earthquake force, lateral sliding of merchandise carried, abrupt coupling forces, etc</a:t>
            </a:r>
            <a:r>
              <a:rPr lang="en-GB" dirty="0" smtClean="0">
                <a:latin typeface="Verdana" panose="020B0604030504040204" pitchFamily="34" charset="0"/>
                <a:ea typeface="Verdana" panose="020B0604030504040204" pitchFamily="34" charset="0"/>
                <a:cs typeface="Verdana" panose="020B0604030504040204" pitchFamily="34" charset="0"/>
              </a:rPr>
              <a:t>.</a:t>
            </a:r>
            <a:r>
              <a:rPr lang="en-GB" dirty="0">
                <a:latin typeface="Verdana" panose="020B0604030504040204" pitchFamily="34" charset="0"/>
                <a:ea typeface="Verdana" panose="020B0604030504040204" pitchFamily="34" charset="0"/>
                <a:cs typeface="Verdana" panose="020B0604030504040204" pitchFamily="34" charset="0"/>
              </a:rPr>
              <a:t> </a:t>
            </a:r>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21</a:t>
            </a:fld>
            <a:endParaRPr lang="en-IN"/>
          </a:p>
        </p:txBody>
      </p:sp>
    </p:spTree>
    <p:extLst>
      <p:ext uri="{BB962C8B-B14F-4D97-AF65-F5344CB8AC3E}">
        <p14:creationId xmlns:p14="http://schemas.microsoft.com/office/powerpoint/2010/main" val="3555747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3377" y="320511"/>
            <a:ext cx="8531258" cy="353943"/>
          </a:xfrm>
          <a:prstGeom prst="rect">
            <a:avLst/>
          </a:prstGeom>
          <a:noFill/>
        </p:spPr>
        <p:txBody>
          <a:bodyPr wrap="square" rtlCol="0">
            <a:spAutoFit/>
          </a:bodyPr>
          <a:lstStyle/>
          <a:p>
            <a:r>
              <a:rPr lang="en-IN" sz="17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3: Issues of high </a:t>
            </a:r>
            <a:r>
              <a:rPr lang="en-IN" sz="1700" b="1" cap="small" dirty="0" err="1" smtClean="0">
                <a:solidFill>
                  <a:srgbClr val="0070C0"/>
                </a:solidFill>
                <a:latin typeface="Verdana" panose="020B0604030504040204" pitchFamily="34" charset="0"/>
                <a:ea typeface="Verdana" panose="020B0604030504040204" pitchFamily="34" charset="0"/>
                <a:cs typeface="Verdana" panose="020B0604030504040204" pitchFamily="34" charset="0"/>
              </a:rPr>
              <a:t>c.g.</a:t>
            </a:r>
            <a:r>
              <a:rPr lang="en-IN" sz="17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in double stack container wagons – contd.</a:t>
            </a:r>
            <a:endParaRPr lang="en-IN" sz="17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43060" y="933254"/>
            <a:ext cx="8361575" cy="5355312"/>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Hence, max. permissible </a:t>
            </a:r>
            <a:r>
              <a:rPr lang="en-GB" dirty="0">
                <a:latin typeface="Verdana" panose="020B0604030504040204" pitchFamily="34" charset="0"/>
                <a:ea typeface="Verdana" panose="020B0604030504040204" pitchFamily="34" charset="0"/>
                <a:cs typeface="Verdana" panose="020B0604030504040204" pitchFamily="34" charset="0"/>
              </a:rPr>
              <a:t>cant </a:t>
            </a:r>
            <a:r>
              <a:rPr lang="en-GB" dirty="0" smtClean="0">
                <a:latin typeface="Verdana" panose="020B0604030504040204" pitchFamily="34" charset="0"/>
                <a:ea typeface="Verdana" panose="020B0604030504040204" pitchFamily="34" charset="0"/>
                <a:cs typeface="Verdana" panose="020B0604030504040204" pitchFamily="34" charset="0"/>
              </a:rPr>
              <a:t>(c/3) can </a:t>
            </a:r>
            <a:r>
              <a:rPr lang="en-GB" dirty="0">
                <a:latin typeface="Verdana" panose="020B0604030504040204" pitchFamily="34" charset="0"/>
                <a:ea typeface="Verdana" panose="020B0604030504040204" pitchFamily="34" charset="0"/>
                <a:cs typeface="Verdana" panose="020B0604030504040204" pitchFamily="34" charset="0"/>
              </a:rPr>
              <a:t>be 255 mm for normal BG stock and 186 mm for </a:t>
            </a:r>
            <a:r>
              <a:rPr lang="en-GB" dirty="0" smtClean="0">
                <a:latin typeface="Verdana" panose="020B0604030504040204" pitchFamily="34" charset="0"/>
                <a:ea typeface="Verdana" panose="020B0604030504040204" pitchFamily="34" charset="0"/>
                <a:cs typeface="Verdana" panose="020B0604030504040204" pitchFamily="34" charset="0"/>
              </a:rPr>
              <a:t>DSC wagon. As per IRPWM Cant ≤ 165mm. OK.</a:t>
            </a:r>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 </a:t>
            </a:r>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However</a:t>
            </a:r>
            <a:r>
              <a:rPr lang="en-GB" dirty="0">
                <a:latin typeface="Verdana" panose="020B0604030504040204" pitchFamily="34" charset="0"/>
                <a:ea typeface="Verdana" panose="020B0604030504040204" pitchFamily="34" charset="0"/>
                <a:cs typeface="Verdana" panose="020B0604030504040204" pitchFamily="34" charset="0"/>
              </a:rPr>
              <a:t>, the following precautions </a:t>
            </a:r>
            <a:r>
              <a:rPr lang="en-GB" dirty="0" smtClean="0">
                <a:latin typeface="Verdana" panose="020B0604030504040204" pitchFamily="34" charset="0"/>
                <a:ea typeface="Verdana" panose="020B0604030504040204" pitchFamily="34" charset="0"/>
                <a:cs typeface="Verdana" panose="020B0604030504040204" pitchFamily="34" charset="0"/>
              </a:rPr>
              <a:t>apply </a:t>
            </a:r>
            <a:r>
              <a:rPr lang="en-GB" dirty="0">
                <a:latin typeface="Verdana" panose="020B0604030504040204" pitchFamily="34" charset="0"/>
                <a:ea typeface="Verdana" panose="020B0604030504040204" pitchFamily="34" charset="0"/>
                <a:cs typeface="Verdana" panose="020B0604030504040204" pitchFamily="34" charset="0"/>
              </a:rPr>
              <a:t>in the case of </a:t>
            </a:r>
            <a:r>
              <a:rPr lang="en-GB" dirty="0" smtClean="0">
                <a:latin typeface="Verdana" panose="020B0604030504040204" pitchFamily="34" charset="0"/>
                <a:ea typeface="Verdana" panose="020B0604030504040204" pitchFamily="34" charset="0"/>
                <a:cs typeface="Verdana" panose="020B0604030504040204" pitchFamily="34" charset="0"/>
              </a:rPr>
              <a:t>DSC wagon</a:t>
            </a:r>
            <a:r>
              <a:rPr lang="en-GB" dirty="0">
                <a:latin typeface="Verdana" panose="020B0604030504040204" pitchFamily="34" charset="0"/>
                <a:ea typeface="Verdana" panose="020B0604030504040204" pitchFamily="34" charset="0"/>
                <a:cs typeface="Verdana" panose="020B0604030504040204" pitchFamily="34" charset="0"/>
              </a:rPr>
              <a:t>:</a:t>
            </a:r>
            <a:endParaRPr lang="en-IN"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The merchandise carried should be tied/held to prevent </a:t>
            </a:r>
            <a:r>
              <a:rPr lang="en-GB" dirty="0" smtClean="0">
                <a:latin typeface="Verdana" panose="020B0604030504040204" pitchFamily="34" charset="0"/>
                <a:ea typeface="Verdana" panose="020B0604030504040204" pitchFamily="34" charset="0"/>
                <a:cs typeface="Verdana" panose="020B0604030504040204" pitchFamily="34" charset="0"/>
              </a:rPr>
              <a:t>sliding.</a:t>
            </a:r>
            <a:endParaRPr lang="en-IN"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Loaded container should not be stacked above empty </a:t>
            </a:r>
            <a:r>
              <a:rPr lang="en-GB" dirty="0" smtClean="0">
                <a:latin typeface="Verdana" panose="020B0604030504040204" pitchFamily="34" charset="0"/>
                <a:ea typeface="Verdana" panose="020B0604030504040204" pitchFamily="34" charset="0"/>
                <a:cs typeface="Verdana" panose="020B0604030504040204" pitchFamily="34" charset="0"/>
              </a:rPr>
              <a:t>container.</a:t>
            </a:r>
            <a:endParaRPr lang="en-IN" dirty="0">
              <a:latin typeface="Verdana" panose="020B0604030504040204" pitchFamily="34" charset="0"/>
              <a:ea typeface="Verdana" panose="020B0604030504040204" pitchFamily="34" charset="0"/>
              <a:cs typeface="Verdana" panose="020B0604030504040204" pitchFamily="34" charset="0"/>
            </a:endParaRPr>
          </a:p>
          <a:p>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That </a:t>
            </a: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is not all.  </a:t>
            </a:r>
            <a:r>
              <a:rPr lang="en-GB" dirty="0">
                <a:latin typeface="Verdana" panose="020B0604030504040204" pitchFamily="34" charset="0"/>
                <a:ea typeface="Verdana" panose="020B0604030504040204" pitchFamily="34" charset="0"/>
                <a:cs typeface="Verdana" panose="020B0604030504040204" pitchFamily="34" charset="0"/>
              </a:rPr>
              <a:t>On-loading and Off-loading of wheels (namely as Q+∆Q and Q-∆Q) will be more pronounced in the case of </a:t>
            </a:r>
            <a:r>
              <a:rPr lang="en-GB" dirty="0" smtClean="0">
                <a:latin typeface="Verdana" panose="020B0604030504040204" pitchFamily="34" charset="0"/>
                <a:ea typeface="Verdana" panose="020B0604030504040204" pitchFamily="34" charset="0"/>
                <a:cs typeface="Verdana" panose="020B0604030504040204" pitchFamily="34" charset="0"/>
              </a:rPr>
              <a:t>DSC wagon</a:t>
            </a:r>
            <a:r>
              <a:rPr lang="en-GB" dirty="0">
                <a:latin typeface="Verdana" panose="020B0604030504040204" pitchFamily="34" charset="0"/>
                <a:ea typeface="Verdana" panose="020B0604030504040204" pitchFamily="34" charset="0"/>
                <a:cs typeface="Verdana" panose="020B0604030504040204" pitchFamily="34" charset="0"/>
              </a:rPr>
              <a:t>, compared to normal </a:t>
            </a:r>
            <a:r>
              <a:rPr lang="en-GB" dirty="0" smtClean="0">
                <a:latin typeface="Verdana" panose="020B0604030504040204" pitchFamily="34" charset="0"/>
                <a:ea typeface="Verdana" panose="020B0604030504040204" pitchFamily="34" charset="0"/>
                <a:cs typeface="Verdana" panose="020B0604030504040204" pitchFamily="34" charset="0"/>
              </a:rPr>
              <a:t>wagon, as explained here.</a:t>
            </a:r>
          </a:p>
          <a:p>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If F is the </a:t>
            </a:r>
            <a:r>
              <a:rPr lang="en-GB" dirty="0" smtClean="0">
                <a:latin typeface="Verdana" panose="020B0604030504040204" pitchFamily="34" charset="0"/>
                <a:ea typeface="Verdana" panose="020B0604030504040204" pitchFamily="34" charset="0"/>
                <a:cs typeface="Verdana" panose="020B0604030504040204" pitchFamily="34" charset="0"/>
              </a:rPr>
              <a:t>lurch-force </a:t>
            </a:r>
            <a:r>
              <a:rPr lang="en-GB" dirty="0">
                <a:latin typeface="Verdana" panose="020B0604030504040204" pitchFamily="34" charset="0"/>
                <a:ea typeface="Verdana" panose="020B0604030504040204" pitchFamily="34" charset="0"/>
                <a:cs typeface="Verdana" panose="020B0604030504040204" pitchFamily="34" charset="0"/>
              </a:rPr>
              <a:t>acting horizontally at </a:t>
            </a:r>
            <a:r>
              <a:rPr lang="en-GB" dirty="0" smtClean="0">
                <a:latin typeface="Verdana" panose="020B0604030504040204" pitchFamily="34" charset="0"/>
                <a:ea typeface="Verdana" panose="020B0604030504040204" pitchFamily="34" charset="0"/>
                <a:cs typeface="Verdana" panose="020B0604030504040204" pitchFamily="34" charset="0"/>
              </a:rPr>
              <a:t>CG, </a:t>
            </a:r>
            <a:r>
              <a:rPr lang="en-GB" dirty="0">
                <a:latin typeface="Verdana" panose="020B0604030504040204" pitchFamily="34" charset="0"/>
                <a:ea typeface="Verdana" panose="020B0604030504040204" pitchFamily="34" charset="0"/>
                <a:cs typeface="Verdana" panose="020B0604030504040204" pitchFamily="34" charset="0"/>
              </a:rPr>
              <a:t>then ∆Q = </a:t>
            </a:r>
            <a:r>
              <a:rPr lang="en-GB" dirty="0" err="1">
                <a:latin typeface="Verdana" panose="020B0604030504040204" pitchFamily="34" charset="0"/>
                <a:ea typeface="Verdana" panose="020B0604030504040204" pitchFamily="34" charset="0"/>
                <a:cs typeface="Verdana" panose="020B0604030504040204" pitchFamily="34" charset="0"/>
              </a:rPr>
              <a:t>Fh</a:t>
            </a:r>
            <a:r>
              <a:rPr lang="en-GB" dirty="0">
                <a:latin typeface="Verdana" panose="020B0604030504040204" pitchFamily="34" charset="0"/>
                <a:ea typeface="Verdana" panose="020B0604030504040204" pitchFamily="34" charset="0"/>
                <a:cs typeface="Verdana" panose="020B0604030504040204" pitchFamily="34" charset="0"/>
              </a:rPr>
              <a:t>/s.  </a:t>
            </a:r>
            <a:r>
              <a:rPr lang="en-GB" dirty="0" smtClean="0">
                <a:latin typeface="Verdana" panose="020B0604030504040204" pitchFamily="34" charset="0"/>
                <a:ea typeface="Verdana" panose="020B0604030504040204" pitchFamily="34" charset="0"/>
                <a:cs typeface="Verdana" panose="020B0604030504040204" pitchFamily="34" charset="0"/>
              </a:rPr>
              <a:t>i.e., for </a:t>
            </a:r>
            <a:r>
              <a:rPr lang="en-GB" dirty="0">
                <a:latin typeface="Verdana" panose="020B0604030504040204" pitchFamily="34" charset="0"/>
                <a:ea typeface="Verdana" panose="020B0604030504040204" pitchFamily="34" charset="0"/>
                <a:cs typeface="Verdana" panose="020B0604030504040204" pitchFamily="34" charset="0"/>
              </a:rPr>
              <a:t>the same lurch-force, ∆Q will be proportional to h.  </a:t>
            </a:r>
            <a:r>
              <a:rPr lang="en-GB" dirty="0" smtClean="0">
                <a:latin typeface="Verdana" panose="020B0604030504040204" pitchFamily="34" charset="0"/>
                <a:ea typeface="Verdana" panose="020B0604030504040204" pitchFamily="34" charset="0"/>
                <a:cs typeface="Verdana" panose="020B0604030504040204" pitchFamily="34" charset="0"/>
              </a:rPr>
              <a:t>i.e., </a:t>
            </a:r>
            <a:r>
              <a:rPr lang="en-GB" dirty="0">
                <a:latin typeface="Verdana" panose="020B0604030504040204" pitchFamily="34" charset="0"/>
                <a:ea typeface="Verdana" panose="020B0604030504040204" pitchFamily="34" charset="0"/>
                <a:cs typeface="Verdana" panose="020B0604030504040204" pitchFamily="34" charset="0"/>
              </a:rPr>
              <a:t>∆Q in the case of </a:t>
            </a:r>
            <a:r>
              <a:rPr lang="en-GB" dirty="0" smtClean="0">
                <a:latin typeface="Verdana" panose="020B0604030504040204" pitchFamily="34" charset="0"/>
                <a:ea typeface="Verdana" panose="020B0604030504040204" pitchFamily="34" charset="0"/>
                <a:cs typeface="Verdana" panose="020B0604030504040204" pitchFamily="34" charset="0"/>
              </a:rPr>
              <a:t>DS wagon </a:t>
            </a:r>
            <a:r>
              <a:rPr lang="en-GB" dirty="0">
                <a:latin typeface="Verdana" panose="020B0604030504040204" pitchFamily="34" charset="0"/>
                <a:ea typeface="Verdana" panose="020B0604030504040204" pitchFamily="34" charset="0"/>
                <a:cs typeface="Verdana" panose="020B0604030504040204" pitchFamily="34" charset="0"/>
              </a:rPr>
              <a:t>will be 1.44 times (=2.6/1.8) that </a:t>
            </a:r>
            <a:r>
              <a:rPr lang="en-GB" dirty="0" smtClean="0">
                <a:latin typeface="Verdana" panose="020B0604030504040204" pitchFamily="34" charset="0"/>
                <a:ea typeface="Verdana" panose="020B0604030504040204" pitchFamily="34" charset="0"/>
                <a:cs typeface="Verdana" panose="020B0604030504040204" pitchFamily="34" charset="0"/>
              </a:rPr>
              <a:t>of </a:t>
            </a:r>
            <a:r>
              <a:rPr lang="en-GB" dirty="0">
                <a:latin typeface="Verdana" panose="020B0604030504040204" pitchFamily="34" charset="0"/>
                <a:ea typeface="Verdana" panose="020B0604030504040204" pitchFamily="34" charset="0"/>
                <a:cs typeface="Verdana" panose="020B0604030504040204" pitchFamily="34" charset="0"/>
              </a:rPr>
              <a:t>normal wagon.  </a:t>
            </a:r>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 </a:t>
            </a:r>
            <a:endParaRPr lang="en-IN" dirty="0">
              <a:latin typeface="Verdana" panose="020B0604030504040204" pitchFamily="34" charset="0"/>
              <a:ea typeface="Verdana" panose="020B0604030504040204" pitchFamily="34" charset="0"/>
              <a:cs typeface="Verdana" panose="020B0604030504040204" pitchFamily="34" charset="0"/>
            </a:endParaRPr>
          </a:p>
          <a:p>
            <a:r>
              <a:rPr lang="en-GB" dirty="0" smtClean="0">
                <a:latin typeface="Verdana" panose="020B0604030504040204" pitchFamily="34" charset="0"/>
                <a:ea typeface="Verdana" panose="020B0604030504040204" pitchFamily="34" charset="0"/>
                <a:cs typeface="Verdana" panose="020B0604030504040204" pitchFamily="34" charset="0"/>
              </a:rPr>
              <a:t>Track </a:t>
            </a:r>
            <a:r>
              <a:rPr lang="en-GB" dirty="0">
                <a:latin typeface="Verdana" panose="020B0604030504040204" pitchFamily="34" charset="0"/>
                <a:ea typeface="Verdana" panose="020B0604030504040204" pitchFamily="34" charset="0"/>
                <a:cs typeface="Verdana" panose="020B0604030504040204" pitchFamily="34" charset="0"/>
              </a:rPr>
              <a:t>engineers should </a:t>
            </a:r>
            <a:r>
              <a:rPr lang="en-GB" dirty="0" smtClean="0">
                <a:latin typeface="Verdana" panose="020B0604030504040204" pitchFamily="34" charset="0"/>
                <a:ea typeface="Verdana" panose="020B0604030504040204" pitchFamily="34" charset="0"/>
                <a:cs typeface="Verdana" panose="020B0604030504040204" pitchFamily="34" charset="0"/>
              </a:rPr>
              <a:t>know that </a:t>
            </a:r>
            <a:r>
              <a:rPr lang="en-GB" dirty="0">
                <a:latin typeface="Verdana" panose="020B0604030504040204" pitchFamily="34" charset="0"/>
                <a:ea typeface="Verdana" panose="020B0604030504040204" pitchFamily="34" charset="0"/>
                <a:cs typeface="Verdana" panose="020B0604030504040204" pitchFamily="34" charset="0"/>
              </a:rPr>
              <a:t>variation of vertical forces on track will be 44% more in the case of </a:t>
            </a:r>
            <a:r>
              <a:rPr lang="en-GB" dirty="0" smtClean="0">
                <a:latin typeface="Verdana" panose="020B0604030504040204" pitchFamily="34" charset="0"/>
                <a:ea typeface="Verdana" panose="020B0604030504040204" pitchFamily="34" charset="0"/>
                <a:cs typeface="Verdana" panose="020B0604030504040204" pitchFamily="34" charset="0"/>
              </a:rPr>
              <a:t>DSC wagons </a:t>
            </a:r>
            <a:r>
              <a:rPr lang="en-GB" dirty="0">
                <a:latin typeface="Verdana" panose="020B0604030504040204" pitchFamily="34" charset="0"/>
                <a:ea typeface="Verdana" panose="020B0604030504040204" pitchFamily="34" charset="0"/>
                <a:cs typeface="Verdana" panose="020B0604030504040204" pitchFamily="34" charset="0"/>
              </a:rPr>
              <a:t>than that for normal BG wagon.  This will increase the track loading on one hand and increase derailment possibility due to off-loading on the other hand.</a:t>
            </a:r>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22</a:t>
            </a:fld>
            <a:endParaRPr lang="en-IN"/>
          </a:p>
        </p:txBody>
      </p:sp>
    </p:spTree>
    <p:extLst>
      <p:ext uri="{BB962C8B-B14F-4D97-AF65-F5344CB8AC3E}">
        <p14:creationId xmlns:p14="http://schemas.microsoft.com/office/powerpoint/2010/main" val="1195584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365" y="329939"/>
            <a:ext cx="8531258" cy="830997"/>
          </a:xfrm>
          <a:prstGeom prst="rect">
            <a:avLst/>
          </a:prstGeom>
          <a:noFill/>
        </p:spPr>
        <p:txBody>
          <a:bodyPr wrap="square" rtlCol="0">
            <a:spAutoFit/>
          </a:bodyPr>
          <a:lstStyle/>
          <a:p>
            <a:pPr algn="ctr"/>
            <a:r>
              <a:rPr lang="en-IN" sz="24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to be provided between adjacent grade-change points</a:t>
            </a:r>
            <a:endParaRPr lang="en-IN" sz="24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476054" y="1442302"/>
            <a:ext cx="8257880" cy="4708981"/>
          </a:xfrm>
          <a:prstGeom prst="rect">
            <a:avLst/>
          </a:prstGeom>
          <a:noFill/>
        </p:spPr>
        <p:txBody>
          <a:bodyPr wrap="square" rtlCol="0">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This issue came up in Western Dedicated Freight Corridor Project, meant for Double Stack Containers Traffic. The </a:t>
            </a:r>
            <a:r>
              <a:rPr lang="en-IN" sz="2000" dirty="0">
                <a:latin typeface="Verdana" panose="020B0604030504040204" pitchFamily="34" charset="0"/>
                <a:ea typeface="Verdana" panose="020B0604030504040204" pitchFamily="34" charset="0"/>
                <a:cs typeface="Verdana" panose="020B0604030504040204" pitchFamily="34" charset="0"/>
              </a:rPr>
              <a:t>Design Consultant suggested that a minimum distance of 750m (one freight train length) may be provided between adjacent grade-change points, </a:t>
            </a:r>
            <a:r>
              <a:rPr lang="en-IN" sz="2000" b="1" dirty="0">
                <a:latin typeface="Verdana" panose="020B0604030504040204" pitchFamily="34" charset="0"/>
                <a:ea typeface="Verdana" panose="020B0604030504040204" pitchFamily="34" charset="0"/>
                <a:cs typeface="Verdana" panose="020B0604030504040204" pitchFamily="34" charset="0"/>
              </a:rPr>
              <a:t>as a good practice</a:t>
            </a:r>
            <a:r>
              <a:rPr lang="en-IN" sz="2000" dirty="0">
                <a:latin typeface="Verdana" panose="020B0604030504040204" pitchFamily="34" charset="0"/>
                <a:ea typeface="Verdana" panose="020B0604030504040204" pitchFamily="34" charset="0"/>
                <a:cs typeface="Verdana" panose="020B0604030504040204" pitchFamily="34" charset="0"/>
              </a:rPr>
              <a:t>.  This will ensure that the train will not travel over more than two grades at any instance, so that the travel is jerk-free and the coupling forces do not fluctuate violently within the train length</a:t>
            </a:r>
            <a:r>
              <a:rPr lang="en-IN" sz="2000" dirty="0" smtClean="0">
                <a:latin typeface="Verdana" panose="020B0604030504040204" pitchFamily="34" charset="0"/>
                <a:ea typeface="Verdana" panose="020B0604030504040204" pitchFamily="34" charset="0"/>
                <a:cs typeface="Verdana" panose="020B0604030504040204" pitchFamily="34" charset="0"/>
              </a:rPr>
              <a:t>.</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This argument is likely to be extended to other freight line projects not meant to carry double stack container traffic.  Unfortunately, IRPWM does not have any stipulation for this. </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The analysis herein addresses this issue.  Also, it provides rationale for appropriate stipulation to be included in IRPWM.</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fld id="{31D3589F-920C-4CED-89CC-A5AD6DC03C57}" type="slidenum">
              <a:rPr lang="en-IN" smtClean="0"/>
              <a:t>23</a:t>
            </a:fld>
            <a:endParaRPr lang="en-IN"/>
          </a:p>
        </p:txBody>
      </p:sp>
    </p:spTree>
    <p:extLst>
      <p:ext uri="{BB962C8B-B14F-4D97-AF65-F5344CB8AC3E}">
        <p14:creationId xmlns:p14="http://schemas.microsoft.com/office/powerpoint/2010/main" val="34915286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4" y="302061"/>
            <a:ext cx="8531258" cy="338554"/>
          </a:xfrm>
          <a:prstGeom prst="rect">
            <a:avLst/>
          </a:prstGeom>
          <a:noFill/>
        </p:spPr>
        <p:txBody>
          <a:bodyPr wrap="square" rtlCol="0">
            <a:spAutoFit/>
          </a:bodyPr>
          <a:lstStyle/>
          <a:p>
            <a:pPr algn="ctr"/>
            <a:r>
              <a:rPr lang="en-IN" sz="16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between adjacent grade-change points – Contd.</a:t>
            </a:r>
            <a:endParaRPr lang="en-IN" sz="16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1" descr="C:\Users\s_gk_\Desktop\Vadodara\Untitled.jpg"/>
          <p:cNvPicPr>
            <a:picLocks noChangeAspect="1" noChangeArrowheads="1"/>
          </p:cNvPicPr>
          <p:nvPr/>
        </p:nvPicPr>
        <p:blipFill rotWithShape="1">
          <a:blip r:embed="rId2">
            <a:extLst>
              <a:ext uri="{28A0092B-C50C-407E-A947-70E740481C1C}">
                <a14:useLocalDpi xmlns:a14="http://schemas.microsoft.com/office/drawing/2010/main" val="0"/>
              </a:ext>
            </a:extLst>
          </a:blip>
          <a:srcRect l="3432" t="10644" r="11194" b="7673"/>
          <a:stretch/>
        </p:blipFill>
        <p:spPr bwMode="auto">
          <a:xfrm>
            <a:off x="1263191" y="801278"/>
            <a:ext cx="6533747" cy="39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37327" y="5118754"/>
            <a:ext cx="8107052" cy="1200329"/>
          </a:xfrm>
          <a:prstGeom prst="rect">
            <a:avLst/>
          </a:prstGeom>
          <a:noFill/>
        </p:spPr>
        <p:txBody>
          <a:bodyPr wrap="square" rtlCol="0">
            <a:spAutoFit/>
          </a:bodyPr>
          <a:lstStyle/>
          <a:p>
            <a:r>
              <a:rPr lang="en-IN" dirty="0">
                <a:latin typeface="Verdana" panose="020B0604030504040204" pitchFamily="34" charset="0"/>
                <a:ea typeface="Verdana" panose="020B0604030504040204" pitchFamily="34" charset="0"/>
                <a:cs typeface="Verdana" panose="020B0604030504040204" pitchFamily="34" charset="0"/>
              </a:rPr>
              <a:t>Double stack container trains are operated in USA, Australia and China.  </a:t>
            </a:r>
            <a:r>
              <a:rPr lang="en-IN" dirty="0" smtClean="0">
                <a:latin typeface="Verdana" panose="020B0604030504040204" pitchFamily="34" charset="0"/>
                <a:ea typeface="Verdana" panose="020B0604030504040204" pitchFamily="34" charset="0"/>
                <a:cs typeface="Verdana" panose="020B0604030504040204" pitchFamily="34" charset="0"/>
              </a:rPr>
              <a:t>This photo from USA provides </a:t>
            </a:r>
            <a:r>
              <a:rPr lang="en-IN" dirty="0">
                <a:latin typeface="Verdana" panose="020B0604030504040204" pitchFamily="34" charset="0"/>
                <a:ea typeface="Verdana" panose="020B0604030504040204" pitchFamily="34" charset="0"/>
                <a:cs typeface="Verdana" panose="020B0604030504040204" pitchFamily="34" charset="0"/>
              </a:rPr>
              <a:t>evidence that a </a:t>
            </a:r>
            <a:r>
              <a:rPr lang="en-IN" dirty="0" smtClean="0">
                <a:latin typeface="Verdana" panose="020B0604030504040204" pitchFamily="34" charset="0"/>
                <a:ea typeface="Verdana" panose="020B0604030504040204" pitchFamily="34" charset="0"/>
                <a:cs typeface="Verdana" panose="020B0604030504040204" pitchFamily="34" charset="0"/>
              </a:rPr>
              <a:t>long freight train </a:t>
            </a:r>
            <a:r>
              <a:rPr lang="en-IN" dirty="0">
                <a:latin typeface="Verdana" panose="020B0604030504040204" pitchFamily="34" charset="0"/>
                <a:ea typeface="Verdana" panose="020B0604030504040204" pitchFamily="34" charset="0"/>
                <a:cs typeface="Verdana" panose="020B0604030504040204" pitchFamily="34" charset="0"/>
              </a:rPr>
              <a:t>can safely travel over multiple gradients within its length</a:t>
            </a:r>
            <a:r>
              <a:rPr lang="en-IN" dirty="0" smtClean="0">
                <a:latin typeface="Verdana" panose="020B0604030504040204" pitchFamily="34" charset="0"/>
                <a:ea typeface="Verdana" panose="020B0604030504040204" pitchFamily="34" charset="0"/>
                <a:cs typeface="Verdana" panose="020B0604030504040204" pitchFamily="34" charset="0"/>
              </a:rPr>
              <a:t>.</a:t>
            </a:r>
          </a:p>
          <a:p>
            <a:r>
              <a:rPr lang="en-IN" dirty="0" smtClean="0">
                <a:latin typeface="Verdana" panose="020B0604030504040204" pitchFamily="34" charset="0"/>
                <a:ea typeface="Verdana" panose="020B0604030504040204" pitchFamily="34" charset="0"/>
                <a:cs typeface="Verdana" panose="020B0604030504040204" pitchFamily="34" charset="0"/>
              </a:rPr>
              <a:t>Let us examine what stipulations of AREMA have made this possible. </a:t>
            </a:r>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3" name="Slide Number Placeholder 2"/>
          <p:cNvSpPr>
            <a:spLocks noGrp="1"/>
          </p:cNvSpPr>
          <p:nvPr>
            <p:ph type="sldNum" sz="quarter" idx="12"/>
          </p:nvPr>
        </p:nvSpPr>
        <p:spPr/>
        <p:txBody>
          <a:bodyPr/>
          <a:lstStyle/>
          <a:p>
            <a:fld id="{31D3589F-920C-4CED-89CC-A5AD6DC03C57}" type="slidenum">
              <a:rPr lang="en-IN" smtClean="0"/>
              <a:t>24</a:t>
            </a:fld>
            <a:endParaRPr lang="en-IN"/>
          </a:p>
        </p:txBody>
      </p:sp>
    </p:spTree>
    <p:extLst>
      <p:ext uri="{BB962C8B-B14F-4D97-AF65-F5344CB8AC3E}">
        <p14:creationId xmlns:p14="http://schemas.microsoft.com/office/powerpoint/2010/main" val="4174239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5" y="329939"/>
            <a:ext cx="8531258" cy="338554"/>
          </a:xfrm>
          <a:prstGeom prst="rect">
            <a:avLst/>
          </a:prstGeom>
          <a:noFill/>
        </p:spPr>
        <p:txBody>
          <a:bodyPr wrap="square" rtlCol="0">
            <a:spAutoFit/>
          </a:bodyPr>
          <a:lstStyle/>
          <a:p>
            <a:pPr algn="ctr"/>
            <a:r>
              <a:rPr lang="en-IN" sz="16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between adjacent grade-change points – Contd.</a:t>
            </a:r>
            <a:endParaRPr lang="en-IN" sz="16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66627" y="904973"/>
            <a:ext cx="8276734" cy="5324535"/>
          </a:xfrm>
          <a:prstGeom prst="rect">
            <a:avLst/>
          </a:prstGeom>
          <a:noFill/>
        </p:spPr>
        <p:txBody>
          <a:bodyPr wrap="square" rtlCol="0">
            <a:spAutoFit/>
          </a:bodyPr>
          <a:lstStyle/>
          <a:p>
            <a:r>
              <a:rPr lang="en-IN" sz="2000" dirty="0">
                <a:latin typeface="Verdana" panose="020B0604030504040204" pitchFamily="34" charset="0"/>
                <a:ea typeface="Verdana" panose="020B0604030504040204" pitchFamily="34" charset="0"/>
                <a:cs typeface="Verdana" panose="020B0604030504040204" pitchFamily="34" charset="0"/>
              </a:rPr>
              <a:t>Chapter 6 of ‘Railway Track Design’ by AREMA </a:t>
            </a:r>
            <a:r>
              <a:rPr lang="en-IN" sz="2000" dirty="0" smtClean="0">
                <a:latin typeface="Verdana" panose="020B0604030504040204" pitchFamily="34" charset="0"/>
                <a:ea typeface="Verdana" panose="020B0604030504040204" pitchFamily="34" charset="0"/>
                <a:cs typeface="Verdana" panose="020B0604030504040204" pitchFamily="34" charset="0"/>
              </a:rPr>
              <a:t>does </a:t>
            </a:r>
            <a:r>
              <a:rPr lang="en-IN" sz="2000" dirty="0">
                <a:latin typeface="Verdana" panose="020B0604030504040204" pitchFamily="34" charset="0"/>
                <a:ea typeface="Verdana" panose="020B0604030504040204" pitchFamily="34" charset="0"/>
                <a:cs typeface="Verdana" panose="020B0604030504040204" pitchFamily="34" charset="0"/>
              </a:rPr>
              <a:t>not directly </a:t>
            </a:r>
            <a:r>
              <a:rPr lang="en-IN" sz="2000" dirty="0" smtClean="0">
                <a:latin typeface="Verdana" panose="020B0604030504040204" pitchFamily="34" charset="0"/>
                <a:ea typeface="Verdana" panose="020B0604030504040204" pitchFamily="34" charset="0"/>
                <a:cs typeface="Verdana" panose="020B0604030504040204" pitchFamily="34" charset="0"/>
              </a:rPr>
              <a:t>specify the </a:t>
            </a:r>
            <a:r>
              <a:rPr lang="en-IN" sz="2000" dirty="0">
                <a:latin typeface="Verdana" panose="020B0604030504040204" pitchFamily="34" charset="0"/>
                <a:ea typeface="Verdana" panose="020B0604030504040204" pitchFamily="34" charset="0"/>
                <a:cs typeface="Verdana" panose="020B0604030504040204" pitchFamily="34" charset="0"/>
              </a:rPr>
              <a:t>minimum distance between grade-change points; but it gives </a:t>
            </a:r>
            <a:r>
              <a:rPr lang="en-IN" sz="2000" dirty="0" smtClean="0">
                <a:latin typeface="Verdana" panose="020B0604030504040204" pitchFamily="34" charset="0"/>
                <a:ea typeface="Verdana" panose="020B0604030504040204" pitchFamily="34" charset="0"/>
                <a:cs typeface="Verdana" panose="020B0604030504040204" pitchFamily="34" charset="0"/>
              </a:rPr>
              <a:t>rational stipulation </a:t>
            </a:r>
            <a:r>
              <a:rPr lang="en-IN" sz="2000" dirty="0">
                <a:latin typeface="Verdana" panose="020B0604030504040204" pitchFamily="34" charset="0"/>
                <a:ea typeface="Verdana" panose="020B0604030504040204" pitchFamily="34" charset="0"/>
                <a:cs typeface="Verdana" panose="020B0604030504040204" pitchFamily="34" charset="0"/>
              </a:rPr>
              <a:t>for vertical </a:t>
            </a:r>
            <a:r>
              <a:rPr lang="en-IN" sz="2000" dirty="0" smtClean="0">
                <a:latin typeface="Verdana" panose="020B0604030504040204" pitchFamily="34" charset="0"/>
                <a:ea typeface="Verdana" panose="020B0604030504040204" pitchFamily="34" charset="0"/>
                <a:cs typeface="Verdana" panose="020B0604030504040204" pitchFamily="34" charset="0"/>
              </a:rPr>
              <a:t>curve </a:t>
            </a:r>
            <a:r>
              <a:rPr lang="en-IN" sz="2000" dirty="0">
                <a:latin typeface="Verdana" panose="020B0604030504040204" pitchFamily="34" charset="0"/>
                <a:ea typeface="Verdana" panose="020B0604030504040204" pitchFamily="34" charset="0"/>
                <a:cs typeface="Verdana" panose="020B0604030504040204" pitchFamily="34" charset="0"/>
              </a:rPr>
              <a:t>separately for passenger and freight lines, from which this minimum distance can be derived</a:t>
            </a:r>
            <a:r>
              <a:rPr lang="en-IN" sz="2000" dirty="0" smtClean="0">
                <a:latin typeface="Verdana" panose="020B0604030504040204" pitchFamily="34" charset="0"/>
                <a:ea typeface="Verdana" panose="020B0604030504040204" pitchFamily="34" charset="0"/>
                <a:cs typeface="Verdana" panose="020B0604030504040204" pitchFamily="34" charset="0"/>
              </a:rPr>
              <a:t>.</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Assume, a train passes over a ‘crest profile’ </a:t>
            </a:r>
            <a:r>
              <a:rPr lang="en-IN" sz="2000" dirty="0">
                <a:latin typeface="Verdana" panose="020B0604030504040204" pitchFamily="34" charset="0"/>
                <a:ea typeface="Verdana" panose="020B0604030504040204" pitchFamily="34" charset="0"/>
                <a:cs typeface="Verdana" panose="020B0604030504040204" pitchFamily="34" charset="0"/>
              </a:rPr>
              <a:t>where </a:t>
            </a:r>
            <a:r>
              <a:rPr lang="en-IN" sz="2000" dirty="0" smtClean="0">
                <a:latin typeface="Verdana" panose="020B0604030504040204" pitchFamily="34" charset="0"/>
                <a:ea typeface="Verdana" panose="020B0604030504040204" pitchFamily="34" charset="0"/>
                <a:cs typeface="Verdana" panose="020B0604030504040204" pitchFamily="34" charset="0"/>
              </a:rPr>
              <a:t>+1:100 grade </a:t>
            </a:r>
            <a:r>
              <a:rPr lang="en-IN" sz="2000" dirty="0">
                <a:latin typeface="Verdana" panose="020B0604030504040204" pitchFamily="34" charset="0"/>
                <a:ea typeface="Verdana" panose="020B0604030504040204" pitchFamily="34" charset="0"/>
                <a:cs typeface="Verdana" panose="020B0604030504040204" pitchFamily="34" charset="0"/>
              </a:rPr>
              <a:t>is followed by </a:t>
            </a:r>
            <a:r>
              <a:rPr lang="en-IN" sz="2000" dirty="0" smtClean="0">
                <a:latin typeface="Verdana" panose="020B0604030504040204" pitchFamily="34" charset="0"/>
                <a:ea typeface="Verdana" panose="020B0604030504040204" pitchFamily="34" charset="0"/>
                <a:cs typeface="Verdana" panose="020B0604030504040204" pitchFamily="34" charset="0"/>
              </a:rPr>
              <a:t>-1:100 grade, with a vertical </a:t>
            </a:r>
            <a:r>
              <a:rPr lang="en-IN" sz="2000" dirty="0">
                <a:latin typeface="Verdana" panose="020B0604030504040204" pitchFamily="34" charset="0"/>
                <a:ea typeface="Verdana" panose="020B0604030504040204" pitchFamily="34" charset="0"/>
                <a:cs typeface="Verdana" panose="020B0604030504040204" pitchFamily="34" charset="0"/>
              </a:rPr>
              <a:t>curve of radius R (</a:t>
            </a:r>
            <a:r>
              <a:rPr lang="en-IN" sz="2000" dirty="0" smtClean="0">
                <a:latin typeface="Verdana" panose="020B0604030504040204" pitchFamily="34" charset="0"/>
                <a:ea typeface="Verdana" panose="020B0604030504040204" pitchFamily="34" charset="0"/>
                <a:cs typeface="Verdana" panose="020B0604030504040204" pitchFamily="34" charset="0"/>
              </a:rPr>
              <a:t>m).  Speed = </a:t>
            </a:r>
            <a:r>
              <a:rPr lang="en-IN" sz="2000" dirty="0">
                <a:latin typeface="Verdana" panose="020B0604030504040204" pitchFamily="34" charset="0"/>
                <a:ea typeface="Verdana" panose="020B0604030504040204" pitchFamily="34" charset="0"/>
                <a:cs typeface="Verdana" panose="020B0604030504040204" pitchFamily="34" charset="0"/>
              </a:rPr>
              <a:t>v (m/sec).  A passenger </a:t>
            </a:r>
            <a:r>
              <a:rPr lang="en-IN" sz="2000" dirty="0" smtClean="0">
                <a:latin typeface="Verdana" panose="020B0604030504040204" pitchFamily="34" charset="0"/>
                <a:ea typeface="Verdana" panose="020B0604030504040204" pitchFamily="34" charset="0"/>
                <a:cs typeface="Verdana" panose="020B0604030504040204" pitchFamily="34" charset="0"/>
              </a:rPr>
              <a:t>in </a:t>
            </a:r>
            <a:r>
              <a:rPr lang="en-IN" sz="2000" dirty="0">
                <a:latin typeface="Verdana" panose="020B0604030504040204" pitchFamily="34" charset="0"/>
                <a:ea typeface="Verdana" panose="020B0604030504040204" pitchFamily="34" charset="0"/>
                <a:cs typeface="Verdana" panose="020B0604030504040204" pitchFamily="34" charset="0"/>
              </a:rPr>
              <a:t>the train will </a:t>
            </a:r>
            <a:r>
              <a:rPr lang="en-IN" sz="2000" dirty="0" smtClean="0">
                <a:latin typeface="Verdana" panose="020B0604030504040204" pitchFamily="34" charset="0"/>
                <a:ea typeface="Verdana" panose="020B0604030504040204" pitchFamily="34" charset="0"/>
                <a:cs typeface="Verdana" panose="020B0604030504040204" pitchFamily="34" charset="0"/>
              </a:rPr>
              <a:t>undergo a </a:t>
            </a:r>
            <a:r>
              <a:rPr lang="en-IN" sz="2000" dirty="0">
                <a:latin typeface="Verdana" panose="020B0604030504040204" pitchFamily="34" charset="0"/>
                <a:ea typeface="Verdana" panose="020B0604030504040204" pitchFamily="34" charset="0"/>
                <a:cs typeface="Verdana" panose="020B0604030504040204" pitchFamily="34" charset="0"/>
              </a:rPr>
              <a:t>vertical acceleration of v</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/R (m/sec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 in upward </a:t>
            </a:r>
            <a:r>
              <a:rPr lang="en-IN" sz="2000" dirty="0" smtClean="0">
                <a:latin typeface="Verdana" panose="020B0604030504040204" pitchFamily="34" charset="0"/>
                <a:ea typeface="Verdana" panose="020B0604030504040204" pitchFamily="34" charset="0"/>
                <a:cs typeface="Verdana" panose="020B0604030504040204" pitchFamily="34" charset="0"/>
              </a:rPr>
              <a:t>direction, i.e., a </a:t>
            </a:r>
            <a:r>
              <a:rPr lang="en-IN" sz="2000" dirty="0">
                <a:latin typeface="Verdana" panose="020B0604030504040204" pitchFamily="34" charset="0"/>
                <a:ea typeface="Verdana" panose="020B0604030504040204" pitchFamily="34" charset="0"/>
                <a:cs typeface="Verdana" panose="020B0604030504040204" pitchFamily="34" charset="0"/>
              </a:rPr>
              <a:t>weight loss of (W/g).</a:t>
            </a:r>
            <a:r>
              <a:rPr lang="en-IN" sz="2000" dirty="0" smtClean="0">
                <a:latin typeface="Verdana" panose="020B0604030504040204" pitchFamily="34" charset="0"/>
                <a:ea typeface="Verdana" panose="020B0604030504040204" pitchFamily="34" charset="0"/>
                <a:cs typeface="Verdana" panose="020B0604030504040204" pitchFamily="34" charset="0"/>
              </a:rPr>
              <a:t>v</a:t>
            </a:r>
            <a:r>
              <a:rPr lang="en-IN" sz="2000" baseline="30000" dirty="0" smtClean="0">
                <a:latin typeface="Verdana" panose="020B0604030504040204" pitchFamily="34" charset="0"/>
                <a:ea typeface="Verdana" panose="020B0604030504040204" pitchFamily="34" charset="0"/>
                <a:cs typeface="Verdana" panose="020B0604030504040204" pitchFamily="34" charset="0"/>
              </a:rPr>
              <a:t>2</a:t>
            </a:r>
            <a:r>
              <a:rPr lang="en-IN" sz="2000" dirty="0" smtClean="0">
                <a:latin typeface="Verdana" panose="020B0604030504040204" pitchFamily="34" charset="0"/>
                <a:ea typeface="Verdana" panose="020B0604030504040204" pitchFamily="34" charset="0"/>
                <a:cs typeface="Verdana" panose="020B0604030504040204" pitchFamily="34" charset="0"/>
              </a:rPr>
              <a:t>/R.  </a:t>
            </a:r>
          </a:p>
          <a:p>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If the </a:t>
            </a:r>
            <a:r>
              <a:rPr lang="en-IN" sz="2000" dirty="0">
                <a:latin typeface="Verdana" panose="020B0604030504040204" pitchFamily="34" charset="0"/>
                <a:ea typeface="Verdana" panose="020B0604030504040204" pitchFamily="34" charset="0"/>
                <a:cs typeface="Verdana" panose="020B0604030504040204" pitchFamily="34" charset="0"/>
              </a:rPr>
              <a:t>train passes over a similar ‘valley profile’, he will experience a weight addition of (W/g).v</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/R.  </a:t>
            </a:r>
            <a:r>
              <a:rPr lang="en-IN" sz="2000" dirty="0" smtClean="0">
                <a:latin typeface="Verdana" panose="020B0604030504040204" pitchFamily="34" charset="0"/>
                <a:ea typeface="Verdana" panose="020B0604030504040204" pitchFamily="34" charset="0"/>
                <a:cs typeface="Verdana" panose="020B0604030504040204" pitchFamily="34" charset="0"/>
              </a:rPr>
              <a:t>Reduction </a:t>
            </a:r>
            <a:r>
              <a:rPr lang="en-IN" sz="2000" dirty="0">
                <a:latin typeface="Verdana" panose="020B0604030504040204" pitchFamily="34" charset="0"/>
                <a:ea typeface="Verdana" panose="020B0604030504040204" pitchFamily="34" charset="0"/>
                <a:cs typeface="Verdana" panose="020B0604030504040204" pitchFamily="34" charset="0"/>
              </a:rPr>
              <a:t>or addition of weight causes passenger discomfort.  For freight train, this situation may lead to vertical forces acting at couplers, sometimes leading to train parting. </a:t>
            </a:r>
          </a:p>
        </p:txBody>
      </p:sp>
      <p:sp>
        <p:nvSpPr>
          <p:cNvPr id="4" name="Slide Number Placeholder 3"/>
          <p:cNvSpPr>
            <a:spLocks noGrp="1"/>
          </p:cNvSpPr>
          <p:nvPr>
            <p:ph type="sldNum" sz="quarter" idx="12"/>
          </p:nvPr>
        </p:nvSpPr>
        <p:spPr/>
        <p:txBody>
          <a:bodyPr/>
          <a:lstStyle/>
          <a:p>
            <a:fld id="{31D3589F-920C-4CED-89CC-A5AD6DC03C57}" type="slidenum">
              <a:rPr lang="en-IN" smtClean="0"/>
              <a:t>25</a:t>
            </a:fld>
            <a:endParaRPr lang="en-IN"/>
          </a:p>
        </p:txBody>
      </p:sp>
    </p:spTree>
    <p:extLst>
      <p:ext uri="{BB962C8B-B14F-4D97-AF65-F5344CB8AC3E}">
        <p14:creationId xmlns:p14="http://schemas.microsoft.com/office/powerpoint/2010/main" val="4098219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5" y="329939"/>
            <a:ext cx="8531258" cy="338554"/>
          </a:xfrm>
          <a:prstGeom prst="rect">
            <a:avLst/>
          </a:prstGeom>
          <a:noFill/>
        </p:spPr>
        <p:txBody>
          <a:bodyPr wrap="square" rtlCol="0">
            <a:spAutoFit/>
          </a:bodyPr>
          <a:lstStyle/>
          <a:p>
            <a:pPr algn="ctr"/>
            <a:r>
              <a:rPr lang="en-IN" sz="16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between adjacent grade-change points – Contd.</a:t>
            </a:r>
            <a:endParaRPr lang="en-IN" sz="16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39365" y="933254"/>
            <a:ext cx="8191893" cy="5324535"/>
          </a:xfrm>
          <a:prstGeom prst="rect">
            <a:avLst/>
          </a:prstGeom>
          <a:noFill/>
        </p:spPr>
        <p:txBody>
          <a:bodyPr wrap="square" rtlCol="0">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European Railways prescribes:</a:t>
            </a:r>
          </a:p>
          <a:p>
            <a:r>
              <a:rPr lang="en-IN" sz="2000" dirty="0" smtClean="0">
                <a:latin typeface="Verdana" panose="020B0604030504040204" pitchFamily="34" charset="0"/>
                <a:ea typeface="Verdana" panose="020B0604030504040204" pitchFamily="34" charset="0"/>
                <a:cs typeface="Verdana" panose="020B0604030504040204" pitchFamily="34" charset="0"/>
              </a:rPr>
              <a:t>Max. vertical acceleration (for </a:t>
            </a:r>
            <a:r>
              <a:rPr lang="en-IN" sz="2000" dirty="0">
                <a:latin typeface="Verdana" panose="020B0604030504040204" pitchFamily="34" charset="0"/>
                <a:ea typeface="Verdana" panose="020B0604030504040204" pitchFamily="34" charset="0"/>
                <a:cs typeface="Verdana" panose="020B0604030504040204" pitchFamily="34" charset="0"/>
              </a:rPr>
              <a:t>passenger </a:t>
            </a:r>
            <a:r>
              <a:rPr lang="en-IN" sz="2000" dirty="0" smtClean="0">
                <a:latin typeface="Verdana" panose="020B0604030504040204" pitchFamily="34" charset="0"/>
                <a:ea typeface="Verdana" panose="020B0604030504040204" pitchFamily="34" charset="0"/>
                <a:cs typeface="Verdana" panose="020B0604030504040204" pitchFamily="34" charset="0"/>
              </a:rPr>
              <a:t>trains) 2</a:t>
            </a:r>
            <a:r>
              <a:rPr lang="en-IN" sz="2000" dirty="0">
                <a:latin typeface="Verdana" panose="020B0604030504040204" pitchFamily="34" charset="0"/>
                <a:ea typeface="Verdana" panose="020B0604030504040204" pitchFamily="34" charset="0"/>
                <a:cs typeface="Verdana" panose="020B0604030504040204" pitchFamily="34" charset="0"/>
              </a:rPr>
              <a:t>% of g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 0.1962 </a:t>
            </a:r>
            <a:r>
              <a:rPr lang="en-IN" sz="2000" dirty="0">
                <a:latin typeface="Verdana" panose="020B0604030504040204" pitchFamily="34" charset="0"/>
                <a:ea typeface="Verdana" panose="020B0604030504040204" pitchFamily="34" charset="0"/>
                <a:cs typeface="Verdana" panose="020B0604030504040204" pitchFamily="34" charset="0"/>
              </a:rPr>
              <a:t>m/sec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 (0.64 </a:t>
            </a:r>
            <a:r>
              <a:rPr lang="en-IN" sz="2000" dirty="0" err="1">
                <a:latin typeface="Verdana" panose="020B0604030504040204" pitchFamily="34" charset="0"/>
                <a:ea typeface="Verdana" panose="020B0604030504040204" pitchFamily="34" charset="0"/>
                <a:cs typeface="Verdana" panose="020B0604030504040204" pitchFamily="34" charset="0"/>
              </a:rPr>
              <a:t>ft</a:t>
            </a:r>
            <a:r>
              <a:rPr lang="en-IN" sz="2000" dirty="0">
                <a:latin typeface="Verdana" panose="020B0604030504040204" pitchFamily="34" charset="0"/>
                <a:ea typeface="Verdana" panose="020B0604030504040204" pitchFamily="34" charset="0"/>
                <a:cs typeface="Verdana" panose="020B0604030504040204" pitchFamily="34" charset="0"/>
              </a:rPr>
              <a:t>/sec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 Exceptionally, </a:t>
            </a:r>
            <a:r>
              <a:rPr lang="en-IN" sz="2000" dirty="0" smtClean="0">
                <a:latin typeface="Verdana" panose="020B0604030504040204" pitchFamily="34" charset="0"/>
                <a:ea typeface="Verdana" panose="020B0604030504040204" pitchFamily="34" charset="0"/>
                <a:cs typeface="Verdana" panose="020B0604030504040204" pitchFamily="34" charset="0"/>
              </a:rPr>
              <a:t>0.06g </a:t>
            </a:r>
            <a:r>
              <a:rPr lang="en-IN" sz="2000" dirty="0">
                <a:latin typeface="Verdana" panose="020B0604030504040204" pitchFamily="34" charset="0"/>
                <a:ea typeface="Verdana" panose="020B0604030504040204" pitchFamily="34" charset="0"/>
                <a:cs typeface="Verdana" panose="020B0604030504040204" pitchFamily="34" charset="0"/>
              </a:rPr>
              <a:t>on SNCF.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AREMA prescribes: </a:t>
            </a:r>
          </a:p>
          <a:p>
            <a:pPr marL="342900" indent="-342900">
              <a:buFont typeface="Arial" panose="020B0604020202020204" pitchFamily="34" charset="0"/>
              <a:buChar char="•"/>
            </a:pPr>
            <a:r>
              <a:rPr lang="en-IN" sz="2000" dirty="0" smtClean="0">
                <a:latin typeface="Verdana" panose="020B0604030504040204" pitchFamily="34" charset="0"/>
                <a:ea typeface="Verdana" panose="020B0604030504040204" pitchFamily="34" charset="0"/>
                <a:cs typeface="Verdana" panose="020B0604030504040204" pitchFamily="34" charset="0"/>
              </a:rPr>
              <a:t>0.6 </a:t>
            </a:r>
            <a:r>
              <a:rPr lang="en-IN" sz="2000" dirty="0" err="1">
                <a:latin typeface="Verdana" panose="020B0604030504040204" pitchFamily="34" charset="0"/>
                <a:ea typeface="Verdana" panose="020B0604030504040204" pitchFamily="34" charset="0"/>
                <a:cs typeface="Verdana" panose="020B0604030504040204" pitchFamily="34" charset="0"/>
              </a:rPr>
              <a:t>ft</a:t>
            </a:r>
            <a:r>
              <a:rPr lang="en-IN" sz="2000" dirty="0">
                <a:latin typeface="Verdana" panose="020B0604030504040204" pitchFamily="34" charset="0"/>
                <a:ea typeface="Verdana" panose="020B0604030504040204" pitchFamily="34" charset="0"/>
                <a:cs typeface="Verdana" panose="020B0604030504040204" pitchFamily="34" charset="0"/>
              </a:rPr>
              <a:t>/sec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 (1.86% of g) for passenger </a:t>
            </a:r>
            <a:r>
              <a:rPr lang="en-IN" sz="2000" dirty="0" smtClean="0">
                <a:latin typeface="Verdana" panose="020B0604030504040204" pitchFamily="34" charset="0"/>
                <a:ea typeface="Verdana" panose="020B0604030504040204" pitchFamily="34" charset="0"/>
                <a:cs typeface="Verdana" panose="020B0604030504040204" pitchFamily="34" charset="0"/>
              </a:rPr>
              <a:t>trains</a:t>
            </a:r>
          </a:p>
          <a:p>
            <a:pPr marL="342900" indent="-342900">
              <a:buFont typeface="Arial" panose="020B0604020202020204" pitchFamily="34" charset="0"/>
              <a:buChar char="•"/>
            </a:pPr>
            <a:r>
              <a:rPr lang="en-IN" sz="2000" b="1" dirty="0" smtClean="0">
                <a:latin typeface="Verdana" panose="020B0604030504040204" pitchFamily="34" charset="0"/>
                <a:ea typeface="Verdana" panose="020B0604030504040204" pitchFamily="34" charset="0"/>
                <a:cs typeface="Verdana" panose="020B0604030504040204" pitchFamily="34" charset="0"/>
              </a:rPr>
              <a:t>0.1 </a:t>
            </a:r>
            <a:r>
              <a:rPr lang="en-IN" sz="2000" b="1" dirty="0" err="1">
                <a:latin typeface="Verdana" panose="020B0604030504040204" pitchFamily="34" charset="0"/>
                <a:ea typeface="Verdana" panose="020B0604030504040204" pitchFamily="34" charset="0"/>
                <a:cs typeface="Verdana" panose="020B0604030504040204" pitchFamily="34" charset="0"/>
              </a:rPr>
              <a:t>ft</a:t>
            </a:r>
            <a:r>
              <a:rPr lang="en-IN" sz="2000" b="1" dirty="0">
                <a:latin typeface="Verdana" panose="020B0604030504040204" pitchFamily="34" charset="0"/>
                <a:ea typeface="Verdana" panose="020B0604030504040204" pitchFamily="34" charset="0"/>
                <a:cs typeface="Verdana" panose="020B0604030504040204" pitchFamily="34" charset="0"/>
              </a:rPr>
              <a:t>/sec</a:t>
            </a:r>
            <a:r>
              <a:rPr lang="en-IN" sz="2000" b="1" baseline="30000" dirty="0">
                <a:latin typeface="Verdana" panose="020B0604030504040204" pitchFamily="34" charset="0"/>
                <a:ea typeface="Verdana" panose="020B0604030504040204" pitchFamily="34" charset="0"/>
                <a:cs typeface="Verdana" panose="020B0604030504040204" pitchFamily="34" charset="0"/>
              </a:rPr>
              <a:t>2</a:t>
            </a:r>
            <a:r>
              <a:rPr lang="en-IN" sz="2000" b="1" dirty="0">
                <a:latin typeface="Verdana" panose="020B0604030504040204" pitchFamily="34" charset="0"/>
                <a:ea typeface="Verdana" panose="020B0604030504040204" pitchFamily="34" charset="0"/>
                <a:cs typeface="Verdana" panose="020B0604030504040204" pitchFamily="34" charset="0"/>
              </a:rPr>
              <a:t> for freight trains.</a:t>
            </a:r>
            <a:r>
              <a:rPr lang="en-IN" sz="2000" dirty="0">
                <a:latin typeface="Verdana" panose="020B0604030504040204" pitchFamily="34" charset="0"/>
                <a:ea typeface="Verdana" panose="020B0604030504040204" pitchFamily="34" charset="0"/>
                <a:cs typeface="Verdana" panose="020B0604030504040204" pitchFamily="34" charset="0"/>
              </a:rPr>
              <a:t>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AREMA explains that the reasons </a:t>
            </a:r>
            <a:r>
              <a:rPr lang="en-IN" sz="2000" dirty="0">
                <a:latin typeface="Verdana" panose="020B0604030504040204" pitchFamily="34" charset="0"/>
                <a:ea typeface="Verdana" panose="020B0604030504040204" pitchFamily="34" charset="0"/>
                <a:cs typeface="Verdana" panose="020B0604030504040204" pitchFamily="34" charset="0"/>
              </a:rPr>
              <a:t>for prescribing </a:t>
            </a:r>
            <a:r>
              <a:rPr lang="en-IN" sz="2000" dirty="0" smtClean="0">
                <a:latin typeface="Verdana" panose="020B0604030504040204" pitchFamily="34" charset="0"/>
                <a:ea typeface="Verdana" panose="020B0604030504040204" pitchFamily="34" charset="0"/>
                <a:cs typeface="Verdana" panose="020B0604030504040204" pitchFamily="34" charset="0"/>
              </a:rPr>
              <a:t>lesser </a:t>
            </a:r>
            <a:r>
              <a:rPr lang="en-IN" sz="2000" dirty="0">
                <a:latin typeface="Verdana" panose="020B0604030504040204" pitchFamily="34" charset="0"/>
                <a:ea typeface="Verdana" panose="020B0604030504040204" pitchFamily="34" charset="0"/>
                <a:cs typeface="Verdana" panose="020B0604030504040204" pitchFamily="34" charset="0"/>
              </a:rPr>
              <a:t>value </a:t>
            </a:r>
            <a:r>
              <a:rPr lang="en-IN" sz="2000" dirty="0" smtClean="0">
                <a:latin typeface="Verdana" panose="020B0604030504040204" pitchFamily="34" charset="0"/>
                <a:ea typeface="Verdana" panose="020B0604030504040204" pitchFamily="34" charset="0"/>
                <a:cs typeface="Verdana" panose="020B0604030504040204" pitchFamily="34" charset="0"/>
              </a:rPr>
              <a:t>for freight operation are (</a:t>
            </a:r>
            <a:r>
              <a:rPr lang="en-IN" sz="2000" dirty="0" err="1" smtClean="0">
                <a:latin typeface="Verdana" panose="020B0604030504040204" pitchFamily="34" charset="0"/>
                <a:ea typeface="Verdana" panose="020B0604030504040204" pitchFamily="34" charset="0"/>
                <a:cs typeface="Verdana" panose="020B0604030504040204" pitchFamily="34" charset="0"/>
              </a:rPr>
              <a:t>i</a:t>
            </a:r>
            <a:r>
              <a:rPr lang="en-IN" sz="2000" dirty="0" smtClean="0">
                <a:latin typeface="Verdana" panose="020B0604030504040204" pitchFamily="34" charset="0"/>
                <a:ea typeface="Verdana" panose="020B0604030504040204" pitchFamily="34" charset="0"/>
                <a:cs typeface="Verdana" panose="020B0604030504040204" pitchFamily="34" charset="0"/>
              </a:rPr>
              <a:t>) Limitation </a:t>
            </a:r>
            <a:r>
              <a:rPr lang="en-IN" sz="2000" dirty="0">
                <a:latin typeface="Verdana" panose="020B0604030504040204" pitchFamily="34" charset="0"/>
                <a:ea typeface="Verdana" panose="020B0604030504040204" pitchFamily="34" charset="0"/>
                <a:cs typeface="Verdana" panose="020B0604030504040204" pitchFamily="34" charset="0"/>
              </a:rPr>
              <a:t>of coupler performance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(ii) Ensuring smooth travel (iii) Need </a:t>
            </a:r>
            <a:r>
              <a:rPr lang="en-IN" sz="2000" dirty="0">
                <a:latin typeface="Verdana" panose="020B0604030504040204" pitchFamily="34" charset="0"/>
                <a:ea typeface="Verdana" panose="020B0604030504040204" pitchFamily="34" charset="0"/>
                <a:cs typeface="Verdana" panose="020B0604030504040204" pitchFamily="34" charset="0"/>
              </a:rPr>
              <a:t>to reduce </a:t>
            </a:r>
            <a:r>
              <a:rPr lang="en-IN" sz="2000" dirty="0" smtClean="0">
                <a:latin typeface="Verdana" panose="020B0604030504040204" pitchFamily="34" charset="0"/>
                <a:ea typeface="Verdana" panose="020B0604030504040204" pitchFamily="34" charset="0"/>
                <a:cs typeface="Verdana" panose="020B0604030504040204" pitchFamily="34" charset="0"/>
              </a:rPr>
              <a:t>off-loading </a:t>
            </a:r>
            <a:r>
              <a:rPr lang="en-IN" sz="2000" dirty="0">
                <a:latin typeface="Verdana" panose="020B0604030504040204" pitchFamily="34" charset="0"/>
                <a:ea typeface="Verdana" panose="020B0604030504040204" pitchFamily="34" charset="0"/>
                <a:cs typeface="Verdana" panose="020B0604030504040204" pitchFamily="34" charset="0"/>
              </a:rPr>
              <a:t>of wheel load, eliminating derailment </a:t>
            </a:r>
            <a:r>
              <a:rPr lang="en-IN" sz="2000" dirty="0" smtClean="0">
                <a:latin typeface="Verdana" panose="020B0604030504040204" pitchFamily="34" charset="0"/>
                <a:ea typeface="Verdana" panose="020B0604030504040204" pitchFamily="34" charset="0"/>
                <a:cs typeface="Verdana" panose="020B0604030504040204" pitchFamily="34" charset="0"/>
              </a:rPr>
              <a:t>possibility. </a:t>
            </a:r>
          </a:p>
          <a:p>
            <a:r>
              <a:rPr lang="en-IN" sz="2000" dirty="0" smtClean="0">
                <a:latin typeface="Verdana" panose="020B0604030504040204" pitchFamily="34" charset="0"/>
                <a:ea typeface="Verdana" panose="020B0604030504040204" pitchFamily="34" charset="0"/>
                <a:cs typeface="Verdana" panose="020B0604030504040204" pitchFamily="34" charset="0"/>
              </a:rPr>
              <a:t> </a:t>
            </a:r>
          </a:p>
          <a:p>
            <a:r>
              <a:rPr lang="en-IN" sz="2000" dirty="0" smtClean="0">
                <a:latin typeface="Verdana" panose="020B0604030504040204" pitchFamily="34" charset="0"/>
                <a:ea typeface="Verdana" panose="020B0604030504040204" pitchFamily="34" charset="0"/>
                <a:cs typeface="Verdana" panose="020B0604030504040204" pitchFamily="34" charset="0"/>
              </a:rPr>
              <a:t>Hence, IR may </a:t>
            </a:r>
            <a:r>
              <a:rPr lang="en-IN" sz="2000" dirty="0">
                <a:latin typeface="Verdana" panose="020B0604030504040204" pitchFamily="34" charset="0"/>
                <a:ea typeface="Verdana" panose="020B0604030504040204" pitchFamily="34" charset="0"/>
                <a:cs typeface="Verdana" panose="020B0604030504040204" pitchFamily="34" charset="0"/>
              </a:rPr>
              <a:t>adopt the limiting value as 0.0305 m/sec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 (i.e., 0.1 </a:t>
            </a:r>
            <a:r>
              <a:rPr lang="en-IN" sz="2000" dirty="0" err="1">
                <a:latin typeface="Verdana" panose="020B0604030504040204" pitchFamily="34" charset="0"/>
                <a:ea typeface="Verdana" panose="020B0604030504040204" pitchFamily="34" charset="0"/>
                <a:cs typeface="Verdana" panose="020B0604030504040204" pitchFamily="34" charset="0"/>
              </a:rPr>
              <a:t>ft</a:t>
            </a:r>
            <a:r>
              <a:rPr lang="en-IN" sz="2000" dirty="0">
                <a:latin typeface="Verdana" panose="020B0604030504040204" pitchFamily="34" charset="0"/>
                <a:ea typeface="Verdana" panose="020B0604030504040204" pitchFamily="34" charset="0"/>
                <a:cs typeface="Verdana" panose="020B0604030504040204" pitchFamily="34" charset="0"/>
              </a:rPr>
              <a:t>/sec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dirty="0">
                <a:latin typeface="Verdana" panose="020B0604030504040204" pitchFamily="34" charset="0"/>
                <a:ea typeface="Verdana" panose="020B0604030504040204" pitchFamily="34" charset="0"/>
                <a:cs typeface="Verdana" panose="020B0604030504040204" pitchFamily="34" charset="0"/>
              </a:rPr>
              <a:t>) for freight </a:t>
            </a:r>
            <a:r>
              <a:rPr lang="en-IN" sz="2000" dirty="0" smtClean="0">
                <a:latin typeface="Verdana" panose="020B0604030504040204" pitchFamily="34" charset="0"/>
                <a:ea typeface="Verdana" panose="020B0604030504040204" pitchFamily="34" charset="0"/>
                <a:cs typeface="Verdana" panose="020B0604030504040204" pitchFamily="34" charset="0"/>
              </a:rPr>
              <a:t>lines.  </a:t>
            </a:r>
            <a:r>
              <a:rPr lang="en-IN" sz="2000" dirty="0">
                <a:latin typeface="Verdana" panose="020B0604030504040204" pitchFamily="34" charset="0"/>
                <a:ea typeface="Verdana" panose="020B0604030504040204" pitchFamily="34" charset="0"/>
                <a:cs typeface="Verdana" panose="020B0604030504040204" pitchFamily="34" charset="0"/>
              </a:rPr>
              <a:t>Freight train derailing at valley location due to bunching of wagons is not uncommon on </a:t>
            </a:r>
            <a:r>
              <a:rPr lang="en-IN" sz="2000" dirty="0" smtClean="0">
                <a:latin typeface="Verdana" panose="020B0604030504040204" pitchFamily="34" charset="0"/>
                <a:ea typeface="Verdana" panose="020B0604030504040204" pitchFamily="34" charset="0"/>
                <a:cs typeface="Verdana" panose="020B0604030504040204" pitchFamily="34" charset="0"/>
              </a:rPr>
              <a:t>IR.  So, a </a:t>
            </a:r>
            <a:r>
              <a:rPr lang="en-IN" sz="2000" dirty="0">
                <a:latin typeface="Verdana" panose="020B0604030504040204" pitchFamily="34" charset="0"/>
                <a:ea typeface="Verdana" panose="020B0604030504040204" pitchFamily="34" charset="0"/>
                <a:cs typeface="Verdana" panose="020B0604030504040204" pitchFamily="34" charset="0"/>
              </a:rPr>
              <a:t>large radius for vertical curve is justified.</a:t>
            </a:r>
          </a:p>
        </p:txBody>
      </p:sp>
      <p:sp>
        <p:nvSpPr>
          <p:cNvPr id="4" name="Slide Number Placeholder 3"/>
          <p:cNvSpPr>
            <a:spLocks noGrp="1"/>
          </p:cNvSpPr>
          <p:nvPr>
            <p:ph type="sldNum" sz="quarter" idx="12"/>
          </p:nvPr>
        </p:nvSpPr>
        <p:spPr/>
        <p:txBody>
          <a:bodyPr/>
          <a:lstStyle/>
          <a:p>
            <a:fld id="{31D3589F-920C-4CED-89CC-A5AD6DC03C57}" type="slidenum">
              <a:rPr lang="en-IN" smtClean="0"/>
              <a:t>26</a:t>
            </a:fld>
            <a:endParaRPr lang="en-IN"/>
          </a:p>
        </p:txBody>
      </p:sp>
    </p:spTree>
    <p:extLst>
      <p:ext uri="{BB962C8B-B14F-4D97-AF65-F5344CB8AC3E}">
        <p14:creationId xmlns:p14="http://schemas.microsoft.com/office/powerpoint/2010/main" val="32681784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5" y="329939"/>
            <a:ext cx="8531258" cy="338554"/>
          </a:xfrm>
          <a:prstGeom prst="rect">
            <a:avLst/>
          </a:prstGeom>
          <a:noFill/>
        </p:spPr>
        <p:txBody>
          <a:bodyPr wrap="square" rtlCol="0">
            <a:spAutoFit/>
          </a:bodyPr>
          <a:lstStyle/>
          <a:p>
            <a:pPr algn="ctr"/>
            <a:r>
              <a:rPr lang="en-IN" sz="16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between adjacent grade-change points – Contd.</a:t>
            </a:r>
            <a:endParaRPr lang="en-IN" sz="16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622169" y="821349"/>
            <a:ext cx="7975075" cy="400110"/>
          </a:xfrm>
          <a:prstGeom prst="rect">
            <a:avLst/>
          </a:prstGeom>
          <a:noFill/>
        </p:spPr>
        <p:txBody>
          <a:bodyPr wrap="square" rtlCol="0">
            <a:spAutoFit/>
          </a:bodyPr>
          <a:lstStyle/>
          <a:p>
            <a:r>
              <a:rPr lang="en-IN" sz="2000" dirty="0">
                <a:latin typeface="Verdana" panose="020B0604030504040204" pitchFamily="34" charset="0"/>
                <a:ea typeface="Verdana" panose="020B0604030504040204" pitchFamily="34" charset="0"/>
                <a:cs typeface="Verdana" panose="020B0604030504040204" pitchFamily="34" charset="0"/>
              </a:rPr>
              <a:t>IRPWM </a:t>
            </a:r>
            <a:r>
              <a:rPr lang="en-IN" sz="2000" dirty="0" smtClean="0">
                <a:latin typeface="Verdana" panose="020B0604030504040204" pitchFamily="34" charset="0"/>
                <a:ea typeface="Verdana" panose="020B0604030504040204" pitchFamily="34" charset="0"/>
                <a:cs typeface="Verdana" panose="020B0604030504040204" pitchFamily="34" charset="0"/>
              </a:rPr>
              <a:t>stipulates Radius </a:t>
            </a:r>
            <a:r>
              <a:rPr lang="en-IN" sz="2000" dirty="0">
                <a:latin typeface="Verdana" panose="020B0604030504040204" pitchFamily="34" charset="0"/>
                <a:ea typeface="Verdana" panose="020B0604030504040204" pitchFamily="34" charset="0"/>
                <a:cs typeface="Verdana" panose="020B0604030504040204" pitchFamily="34" charset="0"/>
              </a:rPr>
              <a:t>of vertical </a:t>
            </a:r>
            <a:r>
              <a:rPr lang="en-IN" sz="2000" dirty="0" smtClean="0">
                <a:latin typeface="Verdana" panose="020B0604030504040204" pitchFamily="34" charset="0"/>
                <a:ea typeface="Verdana" panose="020B0604030504040204" pitchFamily="34" charset="0"/>
                <a:cs typeface="Verdana" panose="020B0604030504040204" pitchFamily="34" charset="0"/>
              </a:rPr>
              <a:t>curve as follows:</a:t>
            </a:r>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484902539"/>
              </p:ext>
            </p:extLst>
          </p:nvPr>
        </p:nvGraphicFramePr>
        <p:xfrm>
          <a:off x="1817900" y="1378489"/>
          <a:ext cx="4950545" cy="1408969"/>
        </p:xfrm>
        <a:graphic>
          <a:graphicData uri="http://schemas.openxmlformats.org/drawingml/2006/table">
            <a:tbl>
              <a:tblPr firstRow="1" firstCol="1" bandRow="1">
                <a:tableStyleId>{5C22544A-7EE6-4342-B048-85BDC9FD1C3A}</a:tableStyleId>
              </a:tblPr>
              <a:tblGrid>
                <a:gridCol w="3112319"/>
                <a:gridCol w="1838226"/>
              </a:tblGrid>
              <a:tr h="357409">
                <a:tc>
                  <a:txBody>
                    <a:bodyPr/>
                    <a:lstStyle/>
                    <a:p>
                      <a:pPr algn="ctr">
                        <a:lnSpc>
                          <a:spcPct val="115000"/>
                        </a:lnSpc>
                        <a:spcAft>
                          <a:spcPts val="0"/>
                        </a:spcAft>
                      </a:pPr>
                      <a:r>
                        <a:rPr lang="en-IN" sz="2000" b="0" dirty="0">
                          <a:effectLst/>
                          <a:latin typeface="Verdana" panose="020B0604030504040204" pitchFamily="34" charset="0"/>
                          <a:ea typeface="Verdana" panose="020B0604030504040204" pitchFamily="34" charset="0"/>
                          <a:cs typeface="Verdana" panose="020B0604030504040204" pitchFamily="34" charset="0"/>
                        </a:rPr>
                        <a:t>Route Classification</a:t>
                      </a:r>
                    </a:p>
                  </a:txBody>
                  <a:tcPr marL="68580" marR="68580" marT="0" marB="0"/>
                </a:tc>
                <a:tc>
                  <a:txBody>
                    <a:bodyPr/>
                    <a:lstStyle/>
                    <a:p>
                      <a:pPr algn="ctr">
                        <a:lnSpc>
                          <a:spcPct val="115000"/>
                        </a:lnSpc>
                        <a:spcAft>
                          <a:spcPts val="0"/>
                        </a:spcAft>
                      </a:pPr>
                      <a:r>
                        <a:rPr lang="en-IN" sz="2000" b="0" dirty="0">
                          <a:effectLst/>
                          <a:latin typeface="Verdana" panose="020B0604030504040204" pitchFamily="34" charset="0"/>
                          <a:ea typeface="Verdana" panose="020B0604030504040204" pitchFamily="34" charset="0"/>
                          <a:cs typeface="Verdana" panose="020B0604030504040204" pitchFamily="34" charset="0"/>
                        </a:rPr>
                        <a:t>R</a:t>
                      </a:r>
                    </a:p>
                  </a:txBody>
                  <a:tcPr marL="68580" marR="68580" marT="0" marB="0"/>
                </a:tc>
              </a:tr>
              <a:tr h="338038">
                <a:tc>
                  <a:txBody>
                    <a:bodyPr/>
                    <a:lstStyle/>
                    <a:p>
                      <a:pPr algn="just">
                        <a:lnSpc>
                          <a:spcPct val="115000"/>
                        </a:lnSpc>
                        <a:spcAft>
                          <a:spcPts val="0"/>
                        </a:spcAft>
                      </a:pPr>
                      <a:r>
                        <a:rPr lang="en-IN" sz="2000" b="0" dirty="0">
                          <a:effectLst/>
                          <a:latin typeface="Verdana" panose="020B0604030504040204" pitchFamily="34" charset="0"/>
                          <a:ea typeface="Verdana" panose="020B0604030504040204" pitchFamily="34" charset="0"/>
                          <a:cs typeface="Verdana" panose="020B0604030504040204" pitchFamily="34" charset="0"/>
                        </a:rPr>
                        <a:t>Group A</a:t>
                      </a:r>
                    </a:p>
                  </a:txBody>
                  <a:tcPr marL="68580" marR="68580" marT="0" marB="0"/>
                </a:tc>
                <a:tc>
                  <a:txBody>
                    <a:bodyPr/>
                    <a:lstStyle/>
                    <a:p>
                      <a:pPr algn="ctr">
                        <a:lnSpc>
                          <a:spcPct val="115000"/>
                        </a:lnSpc>
                        <a:spcAft>
                          <a:spcPts val="0"/>
                        </a:spcAft>
                      </a:pPr>
                      <a:r>
                        <a:rPr lang="en-IN" sz="2000" dirty="0">
                          <a:effectLst/>
                          <a:latin typeface="Verdana" panose="020B0604030504040204" pitchFamily="34" charset="0"/>
                          <a:ea typeface="Verdana" panose="020B0604030504040204" pitchFamily="34" charset="0"/>
                          <a:cs typeface="Verdana" panose="020B0604030504040204" pitchFamily="34" charset="0"/>
                        </a:rPr>
                        <a:t>4000m</a:t>
                      </a:r>
                    </a:p>
                  </a:txBody>
                  <a:tcPr marL="68580" marR="68580" marT="0" marB="0"/>
                </a:tc>
              </a:tr>
              <a:tr h="311085">
                <a:tc>
                  <a:txBody>
                    <a:bodyPr/>
                    <a:lstStyle/>
                    <a:p>
                      <a:pPr algn="just">
                        <a:lnSpc>
                          <a:spcPct val="115000"/>
                        </a:lnSpc>
                        <a:spcAft>
                          <a:spcPts val="0"/>
                        </a:spcAft>
                      </a:pPr>
                      <a:r>
                        <a:rPr lang="en-IN" sz="2000" b="0" dirty="0">
                          <a:effectLst/>
                          <a:latin typeface="Verdana" panose="020B0604030504040204" pitchFamily="34" charset="0"/>
                          <a:ea typeface="Verdana" panose="020B0604030504040204" pitchFamily="34" charset="0"/>
                          <a:cs typeface="Verdana" panose="020B0604030504040204" pitchFamily="34" charset="0"/>
                        </a:rPr>
                        <a:t>Group B</a:t>
                      </a:r>
                    </a:p>
                  </a:txBody>
                  <a:tcPr marL="68580" marR="68580" marT="0" marB="0"/>
                </a:tc>
                <a:tc>
                  <a:txBody>
                    <a:bodyPr/>
                    <a:lstStyle/>
                    <a:p>
                      <a:pPr algn="ctr">
                        <a:lnSpc>
                          <a:spcPct val="115000"/>
                        </a:lnSpc>
                        <a:spcAft>
                          <a:spcPts val="0"/>
                        </a:spcAft>
                      </a:pPr>
                      <a:r>
                        <a:rPr lang="en-IN" sz="2000" dirty="0">
                          <a:effectLst/>
                          <a:latin typeface="Verdana" panose="020B0604030504040204" pitchFamily="34" charset="0"/>
                          <a:ea typeface="Verdana" panose="020B0604030504040204" pitchFamily="34" charset="0"/>
                          <a:cs typeface="Verdana" panose="020B0604030504040204" pitchFamily="34" charset="0"/>
                        </a:rPr>
                        <a:t>3000m</a:t>
                      </a:r>
                    </a:p>
                  </a:txBody>
                  <a:tcPr marL="68580" marR="68580" marT="0" marB="0"/>
                </a:tc>
              </a:tr>
              <a:tr h="324680">
                <a:tc>
                  <a:txBody>
                    <a:bodyPr/>
                    <a:lstStyle/>
                    <a:p>
                      <a:pPr algn="just">
                        <a:lnSpc>
                          <a:spcPct val="115000"/>
                        </a:lnSpc>
                        <a:spcAft>
                          <a:spcPts val="0"/>
                        </a:spcAft>
                      </a:pPr>
                      <a:r>
                        <a:rPr lang="en-IN" sz="2000" b="0" dirty="0">
                          <a:effectLst/>
                          <a:latin typeface="Verdana" panose="020B0604030504040204" pitchFamily="34" charset="0"/>
                          <a:ea typeface="Verdana" panose="020B0604030504040204" pitchFamily="34" charset="0"/>
                          <a:cs typeface="Verdana" panose="020B0604030504040204" pitchFamily="34" charset="0"/>
                        </a:rPr>
                        <a:t>Groups C, D &amp; E</a:t>
                      </a:r>
                    </a:p>
                  </a:txBody>
                  <a:tcPr marL="68580" marR="68580" marT="0" marB="0"/>
                </a:tc>
                <a:tc>
                  <a:txBody>
                    <a:bodyPr/>
                    <a:lstStyle/>
                    <a:p>
                      <a:pPr algn="ctr">
                        <a:lnSpc>
                          <a:spcPct val="115000"/>
                        </a:lnSpc>
                        <a:spcAft>
                          <a:spcPts val="0"/>
                        </a:spcAft>
                      </a:pPr>
                      <a:r>
                        <a:rPr lang="en-IN" sz="2000" dirty="0">
                          <a:effectLst/>
                          <a:latin typeface="Verdana" panose="020B0604030504040204" pitchFamily="34" charset="0"/>
                          <a:ea typeface="Verdana" panose="020B0604030504040204" pitchFamily="34" charset="0"/>
                          <a:cs typeface="Verdana" panose="020B0604030504040204" pitchFamily="34" charset="0"/>
                        </a:rPr>
                        <a:t>2500m</a:t>
                      </a:r>
                    </a:p>
                  </a:txBody>
                  <a:tcPr marL="68580" marR="68580" marT="0" marB="0"/>
                </a:tc>
              </a:tr>
            </a:tbl>
          </a:graphicData>
        </a:graphic>
      </p:graphicFrame>
      <p:sp>
        <p:nvSpPr>
          <p:cNvPr id="6" name="TextBox 5"/>
          <p:cNvSpPr txBox="1"/>
          <p:nvPr/>
        </p:nvSpPr>
        <p:spPr>
          <a:xfrm>
            <a:off x="513760" y="2988296"/>
            <a:ext cx="4812384" cy="3477875"/>
          </a:xfrm>
          <a:prstGeom prst="rect">
            <a:avLst/>
          </a:prstGeom>
          <a:noFill/>
        </p:spPr>
        <p:txBody>
          <a:bodyPr wrap="square" rtlCol="0">
            <a:spAutoFit/>
          </a:bodyPr>
          <a:lstStyle/>
          <a:p>
            <a:r>
              <a:rPr lang="en-IN" sz="2000" dirty="0">
                <a:latin typeface="Verdana" panose="020B0604030504040204" pitchFamily="34" charset="0"/>
                <a:ea typeface="Verdana" panose="020B0604030504040204" pitchFamily="34" charset="0"/>
                <a:cs typeface="Verdana" panose="020B0604030504040204" pitchFamily="34" charset="0"/>
              </a:rPr>
              <a:t>AREMA formulae for </a:t>
            </a:r>
            <a:r>
              <a:rPr lang="en-IN" sz="2000" dirty="0" smtClean="0">
                <a:latin typeface="Verdana" panose="020B0604030504040204" pitchFamily="34" charset="0"/>
                <a:ea typeface="Verdana" panose="020B0604030504040204" pitchFamily="34" charset="0"/>
                <a:cs typeface="Verdana" panose="020B0604030504040204" pitchFamily="34" charset="0"/>
              </a:rPr>
              <a:t>radius </a:t>
            </a:r>
            <a:r>
              <a:rPr lang="en-IN" sz="2000" dirty="0">
                <a:latin typeface="Verdana" panose="020B0604030504040204" pitchFamily="34" charset="0"/>
                <a:ea typeface="Verdana" panose="020B0604030504040204" pitchFamily="34" charset="0"/>
                <a:cs typeface="Verdana" panose="020B0604030504040204" pitchFamily="34" charset="0"/>
              </a:rPr>
              <a:t>R of vertical curve and its length L, when converted to metric </a:t>
            </a:r>
            <a:r>
              <a:rPr lang="en-IN" sz="2000" dirty="0" smtClean="0">
                <a:latin typeface="Verdana" panose="020B0604030504040204" pitchFamily="34" charset="0"/>
                <a:ea typeface="Verdana" panose="020B0604030504040204" pitchFamily="34" charset="0"/>
                <a:cs typeface="Verdana" panose="020B0604030504040204" pitchFamily="34" charset="0"/>
              </a:rPr>
              <a:t>units:  </a:t>
            </a:r>
          </a:p>
          <a:p>
            <a:r>
              <a:rPr lang="en-IN" sz="2000" b="1" dirty="0" smtClean="0">
                <a:latin typeface="Verdana" panose="020B0604030504040204" pitchFamily="34" charset="0"/>
                <a:ea typeface="Verdana" panose="020B0604030504040204" pitchFamily="34" charset="0"/>
                <a:cs typeface="Verdana" panose="020B0604030504040204" pitchFamily="34" charset="0"/>
              </a:rPr>
              <a:t>R </a:t>
            </a:r>
            <a:r>
              <a:rPr lang="en-IN" sz="2000" b="1" dirty="0">
                <a:latin typeface="Verdana" panose="020B0604030504040204" pitchFamily="34" charset="0"/>
                <a:ea typeface="Verdana" panose="020B0604030504040204" pitchFamily="34" charset="0"/>
                <a:cs typeface="Verdana" panose="020B0604030504040204" pitchFamily="34" charset="0"/>
              </a:rPr>
              <a:t>= L/D </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b="1" dirty="0">
                <a:latin typeface="Verdana" panose="020B0604030504040204" pitchFamily="34" charset="0"/>
                <a:ea typeface="Verdana" panose="020B0604030504040204" pitchFamily="34" charset="0"/>
                <a:cs typeface="Verdana" panose="020B0604030504040204" pitchFamily="34" charset="0"/>
              </a:rPr>
              <a:t>L = 0.07716 V</a:t>
            </a:r>
            <a:r>
              <a:rPr lang="en-IN" sz="2000" b="1" baseline="30000" dirty="0">
                <a:latin typeface="Verdana" panose="020B0604030504040204" pitchFamily="34" charset="0"/>
                <a:ea typeface="Verdana" panose="020B0604030504040204" pitchFamily="34" charset="0"/>
                <a:cs typeface="Verdana" panose="020B0604030504040204" pitchFamily="34" charset="0"/>
              </a:rPr>
              <a:t>2</a:t>
            </a:r>
            <a:r>
              <a:rPr lang="en-IN" sz="2000" b="1" dirty="0">
                <a:latin typeface="Verdana" panose="020B0604030504040204" pitchFamily="34" charset="0"/>
                <a:ea typeface="Verdana" panose="020B0604030504040204" pitchFamily="34" charset="0"/>
                <a:cs typeface="Verdana" panose="020B0604030504040204" pitchFamily="34" charset="0"/>
              </a:rPr>
              <a:t>D / </a:t>
            </a:r>
            <a:r>
              <a:rPr lang="en-IN" sz="2000" b="1" dirty="0" smtClean="0">
                <a:latin typeface="Verdana" panose="020B0604030504040204" pitchFamily="34" charset="0"/>
                <a:ea typeface="Verdana" panose="020B0604030504040204" pitchFamily="34" charset="0"/>
                <a:cs typeface="Verdana" panose="020B0604030504040204" pitchFamily="34" charset="0"/>
              </a:rPr>
              <a:t>A</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a:latin typeface="Verdana" panose="020B0604030504040204" pitchFamily="34" charset="0"/>
                <a:ea typeface="Verdana" panose="020B0604030504040204" pitchFamily="34" charset="0"/>
                <a:cs typeface="Verdana" panose="020B0604030504040204" pitchFamily="34" charset="0"/>
              </a:rPr>
              <a:t>Where D = algebraic difference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of </a:t>
            </a:r>
            <a:r>
              <a:rPr lang="en-IN" sz="2000" dirty="0">
                <a:latin typeface="Verdana" panose="020B0604030504040204" pitchFamily="34" charset="0"/>
                <a:ea typeface="Verdana" panose="020B0604030504040204" pitchFamily="34" charset="0"/>
                <a:cs typeface="Verdana" panose="020B0604030504040204" pitchFamily="34" charset="0"/>
              </a:rPr>
              <a:t>grade in decimal,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V </a:t>
            </a:r>
            <a:r>
              <a:rPr lang="en-IN" sz="2000" dirty="0">
                <a:latin typeface="Verdana" panose="020B0604030504040204" pitchFamily="34" charset="0"/>
                <a:ea typeface="Verdana" panose="020B0604030504040204" pitchFamily="34" charset="0"/>
                <a:cs typeface="Verdana" panose="020B0604030504040204" pitchFamily="34" charset="0"/>
              </a:rPr>
              <a:t>= train speed in km/h,</a:t>
            </a:r>
          </a:p>
          <a:p>
            <a:r>
              <a:rPr lang="en-IN" sz="2000" dirty="0">
                <a:latin typeface="Verdana" panose="020B0604030504040204" pitchFamily="34" charset="0"/>
                <a:ea typeface="Verdana" panose="020B0604030504040204" pitchFamily="34" charset="0"/>
                <a:cs typeface="Verdana" panose="020B0604030504040204" pitchFamily="34" charset="0"/>
              </a:rPr>
              <a:t>A = vertical acceleration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 </a:t>
            </a:r>
            <a:r>
              <a:rPr lang="en-IN" sz="2000" dirty="0">
                <a:latin typeface="Verdana" panose="020B0604030504040204" pitchFamily="34" charset="0"/>
                <a:ea typeface="Verdana" panose="020B0604030504040204" pitchFamily="34" charset="0"/>
                <a:cs typeface="Verdana" panose="020B0604030504040204" pitchFamily="34" charset="0"/>
              </a:rPr>
              <a:t>0.0305 m/sec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b="1" dirty="0">
                <a:latin typeface="Verdana" panose="020B0604030504040204" pitchFamily="34" charset="0"/>
                <a:ea typeface="Verdana" panose="020B0604030504040204" pitchFamily="34" charset="0"/>
                <a:cs typeface="Verdana" panose="020B0604030504040204" pitchFamily="34" charset="0"/>
              </a:rPr>
              <a:t> </a:t>
            </a:r>
            <a:r>
              <a:rPr lang="en-IN" sz="2000" dirty="0">
                <a:latin typeface="Verdana" panose="020B0604030504040204" pitchFamily="34" charset="0"/>
                <a:ea typeface="Verdana" panose="020B0604030504040204" pitchFamily="34" charset="0"/>
                <a:cs typeface="Verdana" panose="020B0604030504040204" pitchFamily="34" charset="0"/>
              </a:rPr>
              <a:t>for freight,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 0.183 </a:t>
            </a:r>
            <a:r>
              <a:rPr lang="en-IN" sz="2000" dirty="0">
                <a:latin typeface="Verdana" panose="020B0604030504040204" pitchFamily="34" charset="0"/>
                <a:ea typeface="Verdana" panose="020B0604030504040204" pitchFamily="34" charset="0"/>
                <a:cs typeface="Verdana" panose="020B0604030504040204" pitchFamily="34" charset="0"/>
              </a:rPr>
              <a:t>m/sec</a:t>
            </a:r>
            <a:r>
              <a:rPr lang="en-IN" sz="2000" baseline="30000" dirty="0">
                <a:latin typeface="Verdana" panose="020B0604030504040204" pitchFamily="34" charset="0"/>
                <a:ea typeface="Verdana" panose="020B0604030504040204" pitchFamily="34" charset="0"/>
                <a:cs typeface="Verdana" panose="020B0604030504040204" pitchFamily="34" charset="0"/>
              </a:rPr>
              <a:t>2</a:t>
            </a:r>
            <a:r>
              <a:rPr lang="en-IN" sz="2000" b="1" dirty="0">
                <a:latin typeface="Verdana" panose="020B0604030504040204" pitchFamily="34" charset="0"/>
                <a:ea typeface="Verdana" panose="020B0604030504040204" pitchFamily="34" charset="0"/>
                <a:cs typeface="Verdana" panose="020B0604030504040204" pitchFamily="34" charset="0"/>
              </a:rPr>
              <a:t> </a:t>
            </a:r>
            <a:r>
              <a:rPr lang="en-IN" sz="2000" dirty="0">
                <a:latin typeface="Verdana" panose="020B0604030504040204" pitchFamily="34" charset="0"/>
                <a:ea typeface="Verdana" panose="020B0604030504040204" pitchFamily="34" charset="0"/>
                <a:cs typeface="Verdana" panose="020B0604030504040204" pitchFamily="34" charset="0"/>
              </a:rPr>
              <a:t>for </a:t>
            </a:r>
            <a:r>
              <a:rPr lang="en-IN" sz="2000" dirty="0" smtClean="0">
                <a:latin typeface="Verdana" panose="020B0604030504040204" pitchFamily="34" charset="0"/>
                <a:ea typeface="Verdana" panose="020B0604030504040204" pitchFamily="34" charset="0"/>
                <a:cs typeface="Verdana" panose="020B0604030504040204" pitchFamily="34" charset="0"/>
              </a:rPr>
              <a:t>passenger</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pic>
        <p:nvPicPr>
          <p:cNvPr id="6145" name="Picture 1" descr="Untitled-yyy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3531" y="3404381"/>
            <a:ext cx="3805689" cy="295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31D3589F-920C-4CED-89CC-A5AD6DC03C57}" type="slidenum">
              <a:rPr lang="en-IN" smtClean="0"/>
              <a:t>27</a:t>
            </a:fld>
            <a:endParaRPr lang="en-IN"/>
          </a:p>
        </p:txBody>
      </p:sp>
    </p:spTree>
    <p:extLst>
      <p:ext uri="{BB962C8B-B14F-4D97-AF65-F5344CB8AC3E}">
        <p14:creationId xmlns:p14="http://schemas.microsoft.com/office/powerpoint/2010/main" val="37246590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5" y="329939"/>
            <a:ext cx="8531258" cy="338554"/>
          </a:xfrm>
          <a:prstGeom prst="rect">
            <a:avLst/>
          </a:prstGeom>
          <a:noFill/>
        </p:spPr>
        <p:txBody>
          <a:bodyPr wrap="square" rtlCol="0">
            <a:spAutoFit/>
          </a:bodyPr>
          <a:lstStyle/>
          <a:p>
            <a:pPr algn="ctr"/>
            <a:r>
              <a:rPr lang="en-IN" sz="16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between adjacent grade-change points – Contd.</a:t>
            </a:r>
            <a:endParaRPr lang="en-IN" sz="16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80765" y="866130"/>
            <a:ext cx="8239027" cy="1477328"/>
          </a:xfrm>
          <a:prstGeom prst="rect">
            <a:avLst/>
          </a:prstGeom>
          <a:noFill/>
        </p:spPr>
        <p:txBody>
          <a:bodyPr wrap="square" rtlCol="0">
            <a:spAutoFit/>
          </a:bodyPr>
          <a:lstStyle/>
          <a:p>
            <a:r>
              <a:rPr lang="en-IN"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Example of </a:t>
            </a:r>
            <a:r>
              <a:rPr lang="en-IN" u="sng" dirty="0">
                <a:solidFill>
                  <a:srgbClr val="FF0000"/>
                </a:solidFill>
                <a:latin typeface="Verdana" panose="020B0604030504040204" pitchFamily="34" charset="0"/>
                <a:ea typeface="Verdana" panose="020B0604030504040204" pitchFamily="34" charset="0"/>
                <a:cs typeface="Verdana" panose="020B0604030504040204" pitchFamily="34" charset="0"/>
              </a:rPr>
              <a:t>a freight </a:t>
            </a:r>
            <a:r>
              <a:rPr lang="en-IN"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line with Design Speed 100km/h</a:t>
            </a:r>
            <a:r>
              <a:rPr lang="en-IN"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p>
          <a:p>
            <a:r>
              <a:rPr lang="en-IN" dirty="0" smtClean="0">
                <a:latin typeface="Verdana" panose="020B0604030504040204" pitchFamily="34" charset="0"/>
                <a:ea typeface="Verdana" panose="020B0604030504040204" pitchFamily="34" charset="0"/>
                <a:cs typeface="Verdana" panose="020B0604030504040204" pitchFamily="34" charset="0"/>
              </a:rPr>
              <a:t>Crest Profile: Grade </a:t>
            </a:r>
            <a:r>
              <a:rPr lang="en-IN" dirty="0">
                <a:latin typeface="Verdana" panose="020B0604030504040204" pitchFamily="34" charset="0"/>
                <a:ea typeface="Verdana" panose="020B0604030504040204" pitchFamily="34" charset="0"/>
                <a:cs typeface="Verdana" panose="020B0604030504040204" pitchFamily="34" charset="0"/>
              </a:rPr>
              <a:t>of +0.5% </a:t>
            </a:r>
            <a:r>
              <a:rPr lang="en-IN" dirty="0" smtClean="0">
                <a:latin typeface="Verdana" panose="020B0604030504040204" pitchFamily="34" charset="0"/>
                <a:ea typeface="Verdana" panose="020B0604030504040204" pitchFamily="34" charset="0"/>
                <a:cs typeface="Verdana" panose="020B0604030504040204" pitchFamily="34" charset="0"/>
              </a:rPr>
              <a:t>followed </a:t>
            </a:r>
            <a:r>
              <a:rPr lang="en-IN" dirty="0">
                <a:latin typeface="Verdana" panose="020B0604030504040204" pitchFamily="34" charset="0"/>
                <a:ea typeface="Verdana" panose="020B0604030504040204" pitchFamily="34" charset="0"/>
                <a:cs typeface="Verdana" panose="020B0604030504040204" pitchFamily="34" charset="0"/>
              </a:rPr>
              <a:t>by </a:t>
            </a:r>
            <a:r>
              <a:rPr lang="en-IN" dirty="0" smtClean="0">
                <a:latin typeface="Verdana" panose="020B0604030504040204" pitchFamily="34" charset="0"/>
                <a:ea typeface="Verdana" panose="020B0604030504040204" pitchFamily="34" charset="0"/>
                <a:cs typeface="Verdana" panose="020B0604030504040204" pitchFamily="34" charset="0"/>
              </a:rPr>
              <a:t>-</a:t>
            </a:r>
            <a:r>
              <a:rPr lang="en-IN" dirty="0">
                <a:latin typeface="Verdana" panose="020B0604030504040204" pitchFamily="34" charset="0"/>
                <a:ea typeface="Verdana" panose="020B0604030504040204" pitchFamily="34" charset="0"/>
                <a:cs typeface="Verdana" panose="020B0604030504040204" pitchFamily="34" charset="0"/>
              </a:rPr>
              <a:t>0.5% </a:t>
            </a:r>
            <a:r>
              <a:rPr lang="en-IN" dirty="0" smtClean="0">
                <a:latin typeface="Verdana" panose="020B0604030504040204" pitchFamily="34" charset="0"/>
                <a:ea typeface="Verdana" panose="020B0604030504040204" pitchFamily="34" charset="0"/>
                <a:cs typeface="Verdana" panose="020B0604030504040204" pitchFamily="34" charset="0"/>
              </a:rPr>
              <a:t>(ruling grade).</a:t>
            </a:r>
            <a:endParaRPr lang="en-IN" dirty="0">
              <a:latin typeface="Verdana" panose="020B0604030504040204" pitchFamily="34" charset="0"/>
              <a:ea typeface="Verdana" panose="020B0604030504040204" pitchFamily="34" charset="0"/>
              <a:cs typeface="Verdana" panose="020B0604030504040204" pitchFamily="34" charset="0"/>
            </a:endParaRPr>
          </a:p>
          <a:p>
            <a:r>
              <a:rPr lang="en-IN" dirty="0">
                <a:latin typeface="Verdana" panose="020B0604030504040204" pitchFamily="34" charset="0"/>
                <a:ea typeface="Verdana" panose="020B0604030504040204" pitchFamily="34" charset="0"/>
                <a:cs typeface="Verdana" panose="020B0604030504040204" pitchFamily="34" charset="0"/>
              </a:rPr>
              <a:t>D = 0.005 - (-0.005) = 0.01; </a:t>
            </a:r>
            <a:r>
              <a:rPr lang="en-IN" dirty="0" smtClean="0">
                <a:latin typeface="Verdana" panose="020B0604030504040204" pitchFamily="34" charset="0"/>
                <a:ea typeface="Verdana" panose="020B0604030504040204" pitchFamily="34" charset="0"/>
                <a:cs typeface="Verdana" panose="020B0604030504040204" pitchFamily="34" charset="0"/>
              </a:rPr>
              <a:t>A=0.0305 m/sec</a:t>
            </a:r>
            <a:r>
              <a:rPr lang="en-IN" baseline="30000" dirty="0" smtClean="0">
                <a:latin typeface="Verdana" panose="020B0604030504040204" pitchFamily="34" charset="0"/>
                <a:ea typeface="Verdana" panose="020B0604030504040204" pitchFamily="34" charset="0"/>
                <a:cs typeface="Verdana" panose="020B0604030504040204" pitchFamily="34" charset="0"/>
              </a:rPr>
              <a:t>2</a:t>
            </a:r>
            <a:r>
              <a:rPr lang="en-IN" dirty="0" smtClean="0">
                <a:latin typeface="Verdana" panose="020B0604030504040204" pitchFamily="34" charset="0"/>
                <a:ea typeface="Verdana" panose="020B0604030504040204" pitchFamily="34" charset="0"/>
                <a:cs typeface="Verdana" panose="020B0604030504040204" pitchFamily="34" charset="0"/>
              </a:rPr>
              <a:t> </a:t>
            </a:r>
          </a:p>
          <a:p>
            <a:r>
              <a:rPr lang="en-IN" dirty="0" smtClean="0">
                <a:latin typeface="Verdana" panose="020B0604030504040204" pitchFamily="34" charset="0"/>
                <a:ea typeface="Verdana" panose="020B0604030504040204" pitchFamily="34" charset="0"/>
                <a:cs typeface="Verdana" panose="020B0604030504040204" pitchFamily="34" charset="0"/>
              </a:rPr>
              <a:t>L </a:t>
            </a:r>
            <a:r>
              <a:rPr lang="en-IN" dirty="0">
                <a:latin typeface="Verdana" panose="020B0604030504040204" pitchFamily="34" charset="0"/>
                <a:ea typeface="Verdana" panose="020B0604030504040204" pitchFamily="34" charset="0"/>
                <a:cs typeface="Verdana" panose="020B0604030504040204" pitchFamily="34" charset="0"/>
              </a:rPr>
              <a:t>= 0.07716 x 100</a:t>
            </a:r>
            <a:r>
              <a:rPr lang="en-IN" baseline="30000" dirty="0">
                <a:latin typeface="Verdana" panose="020B0604030504040204" pitchFamily="34" charset="0"/>
                <a:ea typeface="Verdana" panose="020B0604030504040204" pitchFamily="34" charset="0"/>
                <a:cs typeface="Verdana" panose="020B0604030504040204" pitchFamily="34" charset="0"/>
              </a:rPr>
              <a:t>2</a:t>
            </a:r>
            <a:r>
              <a:rPr lang="en-IN" dirty="0">
                <a:latin typeface="Verdana" panose="020B0604030504040204" pitchFamily="34" charset="0"/>
                <a:ea typeface="Verdana" panose="020B0604030504040204" pitchFamily="34" charset="0"/>
                <a:cs typeface="Verdana" panose="020B0604030504040204" pitchFamily="34" charset="0"/>
              </a:rPr>
              <a:t> x 0.01 / 0.0305 = 253 m.  </a:t>
            </a:r>
            <a:r>
              <a:rPr lang="en-IN" dirty="0" smtClean="0">
                <a:latin typeface="Verdana" panose="020B0604030504040204" pitchFamily="34" charset="0"/>
                <a:ea typeface="Verdana" panose="020B0604030504040204" pitchFamily="34" charset="0"/>
                <a:cs typeface="Verdana" panose="020B0604030504040204" pitchFamily="34" charset="0"/>
              </a:rPr>
              <a:t>Rounded as 250m</a:t>
            </a:r>
            <a:r>
              <a:rPr lang="en-IN" dirty="0">
                <a:latin typeface="Verdana" panose="020B0604030504040204" pitchFamily="34" charset="0"/>
                <a:ea typeface="Verdana" panose="020B0604030504040204" pitchFamily="34" charset="0"/>
                <a:cs typeface="Verdana" panose="020B0604030504040204" pitchFamily="34" charset="0"/>
              </a:rPr>
              <a:t>.</a:t>
            </a:r>
          </a:p>
          <a:p>
            <a:r>
              <a:rPr lang="en-IN" dirty="0">
                <a:latin typeface="Verdana" panose="020B0604030504040204" pitchFamily="34" charset="0"/>
                <a:ea typeface="Verdana" panose="020B0604030504040204" pitchFamily="34" charset="0"/>
                <a:cs typeface="Verdana" panose="020B0604030504040204" pitchFamily="34" charset="0"/>
              </a:rPr>
              <a:t>R </a:t>
            </a:r>
            <a:r>
              <a:rPr lang="en-IN" dirty="0" smtClean="0">
                <a:latin typeface="Verdana" panose="020B0604030504040204" pitchFamily="34" charset="0"/>
                <a:ea typeface="Verdana" panose="020B0604030504040204" pitchFamily="34" charset="0"/>
                <a:cs typeface="Verdana" panose="020B0604030504040204" pitchFamily="34" charset="0"/>
              </a:rPr>
              <a:t>=L/D=250/0.01= </a:t>
            </a:r>
            <a:r>
              <a:rPr lang="en-IN" dirty="0">
                <a:latin typeface="Verdana" panose="020B0604030504040204" pitchFamily="34" charset="0"/>
                <a:ea typeface="Verdana" panose="020B0604030504040204" pitchFamily="34" charset="0"/>
                <a:cs typeface="Verdana" panose="020B0604030504040204" pitchFamily="34" charset="0"/>
              </a:rPr>
              <a:t>25000 </a:t>
            </a:r>
            <a:r>
              <a:rPr lang="en-IN" dirty="0" smtClean="0">
                <a:latin typeface="Verdana" panose="020B0604030504040204" pitchFamily="34" charset="0"/>
                <a:ea typeface="Verdana" panose="020B0604030504040204" pitchFamily="34" charset="0"/>
                <a:cs typeface="Verdana" panose="020B0604030504040204" pitchFamily="34" charset="0"/>
              </a:rPr>
              <a:t>m </a:t>
            </a:r>
            <a:r>
              <a:rPr lang="en-IN" sz="1200" b="1" dirty="0" smtClean="0">
                <a:latin typeface="Verdana" panose="020B0604030504040204" pitchFamily="34" charset="0"/>
                <a:ea typeface="Verdana" panose="020B0604030504040204" pitchFamily="34" charset="0"/>
                <a:cs typeface="Verdana" panose="020B0604030504040204" pitchFamily="34" charset="0"/>
              </a:rPr>
              <a:t>(Far </a:t>
            </a:r>
            <a:r>
              <a:rPr lang="en-IN" sz="1200" b="1" dirty="0">
                <a:latin typeface="Verdana" panose="020B0604030504040204" pitchFamily="34" charset="0"/>
                <a:ea typeface="Verdana" panose="020B0604030504040204" pitchFamily="34" charset="0"/>
                <a:cs typeface="Verdana" panose="020B0604030504040204" pitchFamily="34" charset="0"/>
              </a:rPr>
              <a:t>greater than </a:t>
            </a:r>
            <a:r>
              <a:rPr lang="en-IN" sz="1200" b="1" dirty="0" smtClean="0">
                <a:latin typeface="Verdana" panose="020B0604030504040204" pitchFamily="34" charset="0"/>
                <a:ea typeface="Verdana" panose="020B0604030504040204" pitchFamily="34" charset="0"/>
                <a:cs typeface="Verdana" panose="020B0604030504040204" pitchFamily="34" charset="0"/>
              </a:rPr>
              <a:t>2500-4000m </a:t>
            </a:r>
            <a:r>
              <a:rPr lang="en-IN" sz="1200" b="1" dirty="0">
                <a:latin typeface="Verdana" panose="020B0604030504040204" pitchFamily="34" charset="0"/>
                <a:ea typeface="Verdana" panose="020B0604030504040204" pitchFamily="34" charset="0"/>
                <a:cs typeface="Verdana" panose="020B0604030504040204" pitchFamily="34" charset="0"/>
              </a:rPr>
              <a:t>prescribed in </a:t>
            </a:r>
            <a:r>
              <a:rPr lang="en-IN" sz="1200" b="1" dirty="0" smtClean="0">
                <a:latin typeface="Verdana" panose="020B0604030504040204" pitchFamily="34" charset="0"/>
                <a:ea typeface="Verdana" panose="020B0604030504040204" pitchFamily="34" charset="0"/>
                <a:cs typeface="Verdana" panose="020B0604030504040204" pitchFamily="34" charset="0"/>
              </a:rPr>
              <a:t>IRPWM)</a:t>
            </a:r>
            <a:endParaRPr lang="en-IN" sz="1200" b="1"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577389" y="4283586"/>
            <a:ext cx="8045778" cy="2031325"/>
          </a:xfrm>
          <a:prstGeom prst="rect">
            <a:avLst/>
          </a:prstGeom>
          <a:noFill/>
        </p:spPr>
        <p:txBody>
          <a:bodyPr wrap="square" rtlCol="0">
            <a:spAutoFit/>
          </a:bodyPr>
          <a:lstStyle/>
          <a:p>
            <a:r>
              <a:rPr lang="en-IN"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Calculation of Min. Distance </a:t>
            </a:r>
            <a:r>
              <a:rPr lang="en-IN" u="sng" dirty="0">
                <a:solidFill>
                  <a:srgbClr val="FF0000"/>
                </a:solidFill>
                <a:latin typeface="Verdana" panose="020B0604030504040204" pitchFamily="34" charset="0"/>
                <a:ea typeface="Verdana" panose="020B0604030504040204" pitchFamily="34" charset="0"/>
                <a:cs typeface="Verdana" panose="020B0604030504040204" pitchFamily="34" charset="0"/>
              </a:rPr>
              <a:t>between adjacent grade-change </a:t>
            </a:r>
            <a:r>
              <a:rPr lang="en-IN" u="sng" dirty="0" smtClean="0">
                <a:solidFill>
                  <a:srgbClr val="FF0000"/>
                </a:solidFill>
                <a:latin typeface="Verdana" panose="020B0604030504040204" pitchFamily="34" charset="0"/>
                <a:ea typeface="Verdana" panose="020B0604030504040204" pitchFamily="34" charset="0"/>
                <a:cs typeface="Verdana" panose="020B0604030504040204" pitchFamily="34" charset="0"/>
              </a:rPr>
              <a:t>points</a:t>
            </a:r>
            <a:r>
              <a:rPr lang="en-IN" dirty="0" smtClean="0">
                <a:solidFill>
                  <a:srgbClr val="FF0000"/>
                </a:solidFill>
                <a:latin typeface="Verdana" panose="020B0604030504040204" pitchFamily="34" charset="0"/>
                <a:ea typeface="Verdana" panose="020B0604030504040204" pitchFamily="34" charset="0"/>
                <a:cs typeface="Verdana" panose="020B0604030504040204" pitchFamily="34" charset="0"/>
              </a:rPr>
              <a:t>:</a:t>
            </a:r>
            <a:r>
              <a:rPr lang="en-IN" dirty="0" smtClean="0">
                <a:latin typeface="Verdana" panose="020B0604030504040204" pitchFamily="34" charset="0"/>
                <a:ea typeface="Verdana" panose="020B0604030504040204" pitchFamily="34" charset="0"/>
                <a:cs typeface="Verdana" panose="020B0604030504040204" pitchFamily="34" charset="0"/>
              </a:rPr>
              <a:t>  </a:t>
            </a:r>
          </a:p>
          <a:p>
            <a:r>
              <a:rPr lang="en-IN" dirty="0" smtClean="0">
                <a:latin typeface="Verdana" panose="020B0604030504040204" pitchFamily="34" charset="0"/>
                <a:ea typeface="Verdana" panose="020B0604030504040204" pitchFamily="34" charset="0"/>
                <a:cs typeface="Verdana" panose="020B0604030504040204" pitchFamily="34" charset="0"/>
              </a:rPr>
              <a:t>If no </a:t>
            </a:r>
            <a:r>
              <a:rPr lang="en-IN" dirty="0">
                <a:latin typeface="Verdana" panose="020B0604030504040204" pitchFamily="34" charset="0"/>
                <a:ea typeface="Verdana" panose="020B0604030504040204" pitchFamily="34" charset="0"/>
                <a:cs typeface="Verdana" panose="020B0604030504040204" pitchFamily="34" charset="0"/>
              </a:rPr>
              <a:t>straight between </a:t>
            </a:r>
            <a:r>
              <a:rPr lang="en-IN" dirty="0" smtClean="0">
                <a:latin typeface="Verdana" panose="020B0604030504040204" pitchFamily="34" charset="0"/>
                <a:ea typeface="Verdana" panose="020B0604030504040204" pitchFamily="34" charset="0"/>
                <a:cs typeface="Verdana" panose="020B0604030504040204" pitchFamily="34" charset="0"/>
              </a:rPr>
              <a:t>vertical curves is provided, distance d will be L/2+L/2=L= </a:t>
            </a:r>
            <a:r>
              <a:rPr lang="en-IN" dirty="0">
                <a:latin typeface="Verdana" panose="020B0604030504040204" pitchFamily="34" charset="0"/>
                <a:ea typeface="Verdana" panose="020B0604030504040204" pitchFamily="34" charset="0"/>
                <a:cs typeface="Verdana" panose="020B0604030504040204" pitchFamily="34" charset="0"/>
              </a:rPr>
              <a:t>250m.  It is desirable to provide a straight </a:t>
            </a:r>
            <a:r>
              <a:rPr lang="en-IN" dirty="0" smtClean="0">
                <a:latin typeface="Verdana" panose="020B0604030504040204" pitchFamily="34" charset="0"/>
                <a:ea typeface="Verdana" panose="020B0604030504040204" pitchFamily="34" charset="0"/>
                <a:cs typeface="Verdana" panose="020B0604030504040204" pitchFamily="34" charset="0"/>
              </a:rPr>
              <a:t>length s </a:t>
            </a:r>
            <a:r>
              <a:rPr lang="en-IN" dirty="0">
                <a:latin typeface="Verdana" panose="020B0604030504040204" pitchFamily="34" charset="0"/>
                <a:ea typeface="Verdana" panose="020B0604030504040204" pitchFamily="34" charset="0"/>
                <a:cs typeface="Verdana" panose="020B0604030504040204" pitchFamily="34" charset="0"/>
              </a:rPr>
              <a:t>between the tangent points, equal to 2 second travel length, which </a:t>
            </a:r>
            <a:r>
              <a:rPr lang="en-IN" dirty="0" smtClean="0">
                <a:latin typeface="Verdana" panose="020B0604030504040204" pitchFamily="34" charset="0"/>
                <a:ea typeface="Verdana" panose="020B0604030504040204" pitchFamily="34" charset="0"/>
                <a:cs typeface="Verdana" panose="020B0604030504040204" pitchFamily="34" charset="0"/>
              </a:rPr>
              <a:t>will enable </a:t>
            </a:r>
            <a:r>
              <a:rPr lang="en-IN" dirty="0">
                <a:latin typeface="Verdana" panose="020B0604030504040204" pitchFamily="34" charset="0"/>
                <a:ea typeface="Verdana" panose="020B0604030504040204" pitchFamily="34" charset="0"/>
                <a:cs typeface="Verdana" panose="020B0604030504040204" pitchFamily="34" charset="0"/>
              </a:rPr>
              <a:t>stabilizing of wagon oscillations as it enters from </a:t>
            </a:r>
            <a:r>
              <a:rPr lang="en-IN" dirty="0" smtClean="0">
                <a:latin typeface="Verdana" panose="020B0604030504040204" pitchFamily="34" charset="0"/>
                <a:ea typeface="Verdana" panose="020B0604030504040204" pitchFamily="34" charset="0"/>
                <a:cs typeface="Verdana" panose="020B0604030504040204" pitchFamily="34" charset="0"/>
              </a:rPr>
              <a:t>rising to falling grade.  Straight length s = 2x(100/3.6</a:t>
            </a:r>
            <a:r>
              <a:rPr lang="en-IN" dirty="0">
                <a:latin typeface="Verdana" panose="020B0604030504040204" pitchFamily="34" charset="0"/>
                <a:ea typeface="Verdana" panose="020B0604030504040204" pitchFamily="34" charset="0"/>
                <a:cs typeface="Verdana" panose="020B0604030504040204" pitchFamily="34" charset="0"/>
              </a:rPr>
              <a:t>) = 55.5m </a:t>
            </a:r>
            <a:r>
              <a:rPr lang="en-IN" dirty="0" smtClean="0">
                <a:latin typeface="Verdana" panose="020B0604030504040204" pitchFamily="34" charset="0"/>
                <a:ea typeface="Verdana" panose="020B0604030504040204" pitchFamily="34" charset="0"/>
                <a:cs typeface="Verdana" panose="020B0604030504040204" pitchFamily="34" charset="0"/>
              </a:rPr>
              <a:t>≈ </a:t>
            </a:r>
            <a:r>
              <a:rPr lang="en-IN" dirty="0">
                <a:latin typeface="Verdana" panose="020B0604030504040204" pitchFamily="34" charset="0"/>
                <a:ea typeface="Verdana" panose="020B0604030504040204" pitchFamily="34" charset="0"/>
                <a:cs typeface="Verdana" panose="020B0604030504040204" pitchFamily="34" charset="0"/>
              </a:rPr>
              <a:t>60m. </a:t>
            </a:r>
            <a:r>
              <a:rPr lang="en-IN" dirty="0" smtClean="0">
                <a:latin typeface="Verdana" panose="020B0604030504040204" pitchFamily="34" charset="0"/>
                <a:ea typeface="Verdana" panose="020B0604030504040204" pitchFamily="34" charset="0"/>
                <a:cs typeface="Verdana" panose="020B0604030504040204" pitchFamily="34" charset="0"/>
              </a:rPr>
              <a:t>Distance between </a:t>
            </a:r>
            <a:r>
              <a:rPr lang="en-IN" dirty="0">
                <a:latin typeface="Verdana" panose="020B0604030504040204" pitchFamily="34" charset="0"/>
                <a:ea typeface="Verdana" panose="020B0604030504040204" pitchFamily="34" charset="0"/>
                <a:cs typeface="Verdana" panose="020B0604030504040204" pitchFamily="34" charset="0"/>
              </a:rPr>
              <a:t>crest and valley </a:t>
            </a:r>
            <a:r>
              <a:rPr lang="en-IN" dirty="0" smtClean="0">
                <a:latin typeface="Verdana" panose="020B0604030504040204" pitchFamily="34" charset="0"/>
                <a:ea typeface="Verdana" panose="020B0604030504040204" pitchFamily="34" charset="0"/>
                <a:cs typeface="Verdana" panose="020B0604030504040204" pitchFamily="34" charset="0"/>
              </a:rPr>
              <a:t>= 250+60 </a:t>
            </a:r>
            <a:r>
              <a:rPr lang="en-IN" dirty="0">
                <a:latin typeface="Verdana" panose="020B0604030504040204" pitchFamily="34" charset="0"/>
                <a:ea typeface="Verdana" panose="020B0604030504040204" pitchFamily="34" charset="0"/>
                <a:cs typeface="Verdana" panose="020B0604030504040204" pitchFamily="34" charset="0"/>
              </a:rPr>
              <a:t>= 310m.</a:t>
            </a:r>
          </a:p>
        </p:txBody>
      </p:sp>
      <p:pic>
        <p:nvPicPr>
          <p:cNvPr id="24" name="Picture 23"/>
          <p:cNvPicPr>
            <a:picLocks noChangeAspect="1"/>
          </p:cNvPicPr>
          <p:nvPr/>
        </p:nvPicPr>
        <p:blipFill rotWithShape="1">
          <a:blip r:embed="rId2"/>
          <a:srcRect t="14768" b="7771"/>
          <a:stretch/>
        </p:blipFill>
        <p:spPr>
          <a:xfrm>
            <a:off x="810154" y="2611225"/>
            <a:ext cx="7315752" cy="1404594"/>
          </a:xfrm>
          <a:prstGeom prst="rect">
            <a:avLst/>
          </a:prstGeom>
        </p:spPr>
      </p:pic>
      <p:sp>
        <p:nvSpPr>
          <p:cNvPr id="5" name="Slide Number Placeholder 4"/>
          <p:cNvSpPr>
            <a:spLocks noGrp="1"/>
          </p:cNvSpPr>
          <p:nvPr>
            <p:ph type="sldNum" sz="quarter" idx="12"/>
          </p:nvPr>
        </p:nvSpPr>
        <p:spPr/>
        <p:txBody>
          <a:bodyPr/>
          <a:lstStyle/>
          <a:p>
            <a:fld id="{31D3589F-920C-4CED-89CC-A5AD6DC03C57}" type="slidenum">
              <a:rPr lang="en-IN" smtClean="0"/>
              <a:t>28</a:t>
            </a:fld>
            <a:endParaRPr lang="en-IN"/>
          </a:p>
        </p:txBody>
      </p:sp>
    </p:spTree>
    <p:extLst>
      <p:ext uri="{BB962C8B-B14F-4D97-AF65-F5344CB8AC3E}">
        <p14:creationId xmlns:p14="http://schemas.microsoft.com/office/powerpoint/2010/main" val="401019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65" y="329939"/>
            <a:ext cx="8531258" cy="338554"/>
          </a:xfrm>
          <a:prstGeom prst="rect">
            <a:avLst/>
          </a:prstGeom>
          <a:noFill/>
        </p:spPr>
        <p:txBody>
          <a:bodyPr wrap="square" rtlCol="0">
            <a:spAutoFit/>
          </a:bodyPr>
          <a:lstStyle/>
          <a:p>
            <a:pPr algn="ctr"/>
            <a:r>
              <a:rPr lang="en-IN" sz="16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4: minimum distance between adjacent grade-change points – Contd.</a:t>
            </a:r>
            <a:endParaRPr lang="en-IN" sz="16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461913" y="1008668"/>
            <a:ext cx="7965650" cy="5324535"/>
          </a:xfrm>
          <a:prstGeom prst="rect">
            <a:avLst/>
          </a:prstGeom>
          <a:noFill/>
        </p:spPr>
        <p:txBody>
          <a:bodyPr wrap="square" rtlCol="0">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If R=3000m is adopted </a:t>
            </a:r>
            <a:r>
              <a:rPr lang="en-IN" sz="2000" dirty="0">
                <a:latin typeface="Verdana" panose="020B0604030504040204" pitchFamily="34" charset="0"/>
                <a:ea typeface="Verdana" panose="020B0604030504040204" pitchFamily="34" charset="0"/>
                <a:cs typeface="Verdana" panose="020B0604030504040204" pitchFamily="34" charset="0"/>
              </a:rPr>
              <a:t>as per IRPWM, </a:t>
            </a:r>
            <a:r>
              <a:rPr lang="en-IN" sz="2000" dirty="0" smtClean="0">
                <a:latin typeface="Verdana" panose="020B0604030504040204" pitchFamily="34" charset="0"/>
                <a:ea typeface="Verdana" panose="020B0604030504040204" pitchFamily="34" charset="0"/>
                <a:cs typeface="Verdana" panose="020B0604030504040204" pitchFamily="34" charset="0"/>
              </a:rPr>
              <a:t>distance d would be (</a:t>
            </a:r>
            <a:r>
              <a:rPr lang="en-IN" sz="2000" dirty="0">
                <a:latin typeface="Verdana" panose="020B0604030504040204" pitchFamily="34" charset="0"/>
                <a:ea typeface="Verdana" panose="020B0604030504040204" pitchFamily="34" charset="0"/>
                <a:cs typeface="Verdana" panose="020B0604030504040204" pitchFamily="34" charset="0"/>
              </a:rPr>
              <a:t>0.01x3000) + 60 = 90m. </a:t>
            </a:r>
            <a:endParaRPr lang="en-IN" sz="2000" dirty="0" smtClean="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If one train length is adopted, d would be 750m</a:t>
            </a:r>
            <a:endParaRPr lang="en-IN" sz="2000" dirty="0">
              <a:latin typeface="Verdana" panose="020B0604030504040204" pitchFamily="34" charset="0"/>
              <a:ea typeface="Verdana" panose="020B0604030504040204" pitchFamily="34" charset="0"/>
              <a:cs typeface="Verdana" panose="020B0604030504040204" pitchFamily="34" charset="0"/>
            </a:endParaRPr>
          </a:p>
          <a:p>
            <a:r>
              <a:rPr lang="en-IN" sz="2000" dirty="0" smtClean="0">
                <a:latin typeface="Verdana" panose="020B0604030504040204" pitchFamily="34" charset="0"/>
                <a:ea typeface="Verdana" panose="020B0604030504040204" pitchFamily="34" charset="0"/>
                <a:cs typeface="Verdana" panose="020B0604030504040204" pitchFamily="34" charset="0"/>
              </a:rPr>
              <a:t>AREMA’s rational </a:t>
            </a:r>
            <a:r>
              <a:rPr lang="en-IN" sz="2000" dirty="0">
                <a:latin typeface="Verdana" panose="020B0604030504040204" pitchFamily="34" charset="0"/>
                <a:ea typeface="Verdana" panose="020B0604030504040204" pitchFamily="34" charset="0"/>
                <a:cs typeface="Verdana" panose="020B0604030504040204" pitchFamily="34" charset="0"/>
              </a:rPr>
              <a:t>approach </a:t>
            </a:r>
            <a:r>
              <a:rPr lang="en-IN" sz="2000" dirty="0" smtClean="0">
                <a:latin typeface="Verdana" panose="020B0604030504040204" pitchFamily="34" charset="0"/>
                <a:ea typeface="Verdana" panose="020B0604030504040204" pitchFamily="34" charset="0"/>
                <a:cs typeface="Verdana" panose="020B0604030504040204" pitchFamily="34" charset="0"/>
              </a:rPr>
              <a:t>has </a:t>
            </a:r>
            <a:r>
              <a:rPr lang="en-IN" sz="2000" dirty="0">
                <a:latin typeface="Verdana" panose="020B0604030504040204" pitchFamily="34" charset="0"/>
                <a:ea typeface="Verdana" panose="020B0604030504040204" pitchFamily="34" charset="0"/>
                <a:cs typeface="Verdana" panose="020B0604030504040204" pitchFamily="34" charset="0"/>
              </a:rPr>
              <a:t>yielded </a:t>
            </a:r>
            <a:r>
              <a:rPr lang="en-IN" sz="2000" dirty="0" smtClean="0">
                <a:latin typeface="Verdana" panose="020B0604030504040204" pitchFamily="34" charset="0"/>
                <a:ea typeface="Verdana" panose="020B0604030504040204" pitchFamily="34" charset="0"/>
                <a:cs typeface="Verdana" panose="020B0604030504040204" pitchFamily="34" charset="0"/>
              </a:rPr>
              <a:t>d = 310m, which is cost-optimised, ensuring </a:t>
            </a:r>
            <a:r>
              <a:rPr lang="en-IN" sz="2000" dirty="0">
                <a:latin typeface="Verdana" panose="020B0604030504040204" pitchFamily="34" charset="0"/>
                <a:ea typeface="Verdana" panose="020B0604030504040204" pitchFamily="34" charset="0"/>
                <a:cs typeface="Verdana" panose="020B0604030504040204" pitchFamily="34" charset="0"/>
              </a:rPr>
              <a:t>safety and smooth travel of train. </a:t>
            </a:r>
          </a:p>
          <a:p>
            <a:r>
              <a:rPr lang="en-IN" sz="2000" dirty="0">
                <a:latin typeface="Verdana" panose="020B0604030504040204" pitchFamily="34" charset="0"/>
                <a:ea typeface="Verdana" panose="020B0604030504040204" pitchFamily="34" charset="0"/>
                <a:cs typeface="Verdana" panose="020B0604030504040204" pitchFamily="34" charset="0"/>
              </a:rPr>
              <a:t> </a:t>
            </a:r>
          </a:p>
          <a:p>
            <a:r>
              <a:rPr lang="en-IN" sz="2000" dirty="0" smtClean="0">
                <a:latin typeface="Verdana" panose="020B0604030504040204" pitchFamily="34" charset="0"/>
                <a:ea typeface="Verdana" panose="020B0604030504040204" pitchFamily="34" charset="0"/>
                <a:cs typeface="Verdana" panose="020B0604030504040204" pitchFamily="34" charset="0"/>
              </a:rPr>
              <a:t>In </a:t>
            </a:r>
            <a:r>
              <a:rPr lang="en-IN" sz="2000" dirty="0">
                <a:latin typeface="Verdana" panose="020B0604030504040204" pitchFamily="34" charset="0"/>
                <a:ea typeface="Verdana" panose="020B0604030504040204" pitchFamily="34" charset="0"/>
                <a:cs typeface="Verdana" panose="020B0604030504040204" pitchFamily="34" charset="0"/>
              </a:rPr>
              <a:t>case </a:t>
            </a:r>
            <a:r>
              <a:rPr lang="en-IN" sz="2000" dirty="0" smtClean="0">
                <a:latin typeface="Verdana" panose="020B0604030504040204" pitchFamily="34" charset="0"/>
                <a:ea typeface="Verdana" panose="020B0604030504040204" pitchFamily="34" charset="0"/>
                <a:cs typeface="Verdana" panose="020B0604030504040204" pitchFamily="34" charset="0"/>
              </a:rPr>
              <a:t>d = 310m can not be provided </a:t>
            </a:r>
            <a:r>
              <a:rPr lang="en-IN" sz="2000" dirty="0">
                <a:latin typeface="Verdana" panose="020B0604030504040204" pitchFamily="34" charset="0"/>
                <a:ea typeface="Verdana" panose="020B0604030504040204" pitchFamily="34" charset="0"/>
                <a:cs typeface="Verdana" panose="020B0604030504040204" pitchFamily="34" charset="0"/>
              </a:rPr>
              <a:t>due to site </a:t>
            </a:r>
            <a:r>
              <a:rPr lang="en-IN" sz="2000" dirty="0" smtClean="0">
                <a:latin typeface="Verdana" panose="020B0604030504040204" pitchFamily="34" charset="0"/>
                <a:ea typeface="Verdana" panose="020B0604030504040204" pitchFamily="34" charset="0"/>
                <a:cs typeface="Verdana" panose="020B0604030504040204" pitchFamily="34" charset="0"/>
              </a:rPr>
              <a:t>constraint </a:t>
            </a:r>
            <a:r>
              <a:rPr lang="en-IN" sz="2000" dirty="0">
                <a:latin typeface="Verdana" panose="020B0604030504040204" pitchFamily="34" charset="0"/>
                <a:ea typeface="Verdana" panose="020B0604030504040204" pitchFamily="34" charset="0"/>
                <a:cs typeface="Verdana" panose="020B0604030504040204" pitchFamily="34" charset="0"/>
              </a:rPr>
              <a:t>or </a:t>
            </a:r>
            <a:r>
              <a:rPr lang="en-IN" sz="2000" dirty="0" smtClean="0">
                <a:latin typeface="Verdana" panose="020B0604030504040204" pitchFamily="34" charset="0"/>
                <a:ea typeface="Verdana" panose="020B0604030504040204" pitchFamily="34" charset="0"/>
                <a:cs typeface="Verdana" panose="020B0604030504040204" pitchFamily="34" charset="0"/>
              </a:rPr>
              <a:t>cost </a:t>
            </a:r>
            <a:r>
              <a:rPr lang="en-IN" sz="2000" dirty="0">
                <a:latin typeface="Verdana" panose="020B0604030504040204" pitchFamily="34" charset="0"/>
                <a:ea typeface="Verdana" panose="020B0604030504040204" pitchFamily="34" charset="0"/>
                <a:cs typeface="Verdana" panose="020B0604030504040204" pitchFamily="34" charset="0"/>
              </a:rPr>
              <a:t>consideration, </a:t>
            </a:r>
            <a:r>
              <a:rPr lang="en-IN" sz="2000" dirty="0" smtClean="0">
                <a:latin typeface="Verdana" panose="020B0604030504040204" pitchFamily="34" charset="0"/>
                <a:ea typeface="Verdana" panose="020B0604030504040204" pitchFamily="34" charset="0"/>
                <a:cs typeface="Verdana" panose="020B0604030504040204" pitchFamily="34" charset="0"/>
              </a:rPr>
              <a:t>distance d </a:t>
            </a:r>
            <a:r>
              <a:rPr lang="en-IN" sz="2000" dirty="0">
                <a:latin typeface="Verdana" panose="020B0604030504040204" pitchFamily="34" charset="0"/>
                <a:ea typeface="Verdana" panose="020B0604030504040204" pitchFamily="34" charset="0"/>
                <a:cs typeface="Verdana" panose="020B0604030504040204" pitchFamily="34" charset="0"/>
              </a:rPr>
              <a:t>can be </a:t>
            </a:r>
            <a:r>
              <a:rPr lang="en-IN" sz="2000" dirty="0" smtClean="0">
                <a:latin typeface="Verdana" panose="020B0604030504040204" pitchFamily="34" charset="0"/>
                <a:ea typeface="Verdana" panose="020B0604030504040204" pitchFamily="34" charset="0"/>
                <a:cs typeface="Verdana" panose="020B0604030504040204" pitchFamily="34" charset="0"/>
              </a:rPr>
              <a:t>calculated</a:t>
            </a:r>
            <a:r>
              <a:rPr lang="en-IN" sz="2000" dirty="0">
                <a:latin typeface="Verdana" panose="020B0604030504040204" pitchFamily="34" charset="0"/>
                <a:ea typeface="Verdana" panose="020B0604030504040204" pitchFamily="34" charset="0"/>
                <a:cs typeface="Verdana" panose="020B0604030504040204" pitchFamily="34" charset="0"/>
              </a:rPr>
              <a:t>, in site-specific manner, </a:t>
            </a:r>
            <a:r>
              <a:rPr lang="en-IN" sz="2000" dirty="0" smtClean="0">
                <a:latin typeface="Verdana" panose="020B0604030504040204" pitchFamily="34" charset="0"/>
                <a:ea typeface="Verdana" panose="020B0604030504040204" pitchFamily="34" charset="0"/>
                <a:cs typeface="Verdana" panose="020B0604030504040204" pitchFamily="34" charset="0"/>
              </a:rPr>
              <a:t>considering the </a:t>
            </a:r>
            <a:r>
              <a:rPr lang="en-IN" sz="2000" dirty="0">
                <a:latin typeface="Verdana" panose="020B0604030504040204" pitchFamily="34" charset="0"/>
                <a:ea typeface="Verdana" panose="020B0604030504040204" pitchFamily="34" charset="0"/>
                <a:cs typeface="Verdana" panose="020B0604030504040204" pitchFamily="34" charset="0"/>
              </a:rPr>
              <a:t>actual values of gradients.</a:t>
            </a:r>
          </a:p>
          <a:p>
            <a:r>
              <a:rPr lang="en-IN" sz="2000" dirty="0">
                <a:latin typeface="Verdana" panose="020B0604030504040204" pitchFamily="34" charset="0"/>
                <a:ea typeface="Verdana" panose="020B0604030504040204" pitchFamily="34" charset="0"/>
                <a:cs typeface="Verdana" panose="020B0604030504040204" pitchFamily="34" charset="0"/>
              </a:rPr>
              <a:t>  </a:t>
            </a:r>
          </a:p>
          <a:p>
            <a:r>
              <a:rPr lang="en-IN" sz="2000" u="sng" dirty="0" smtClean="0">
                <a:latin typeface="Verdana" panose="020B0604030504040204" pitchFamily="34" charset="0"/>
                <a:ea typeface="Verdana" panose="020B0604030504040204" pitchFamily="34" charset="0"/>
                <a:cs typeface="Verdana" panose="020B0604030504040204" pitchFamily="34" charset="0"/>
              </a:rPr>
              <a:t>SUMMARY</a:t>
            </a:r>
            <a:r>
              <a:rPr lang="en-IN" sz="2000" dirty="0" smtClean="0">
                <a:latin typeface="Verdana" panose="020B0604030504040204" pitchFamily="34" charset="0"/>
                <a:ea typeface="Verdana" panose="020B0604030504040204" pitchFamily="34" charset="0"/>
                <a:cs typeface="Verdana" panose="020B0604030504040204" pitchFamily="34" charset="0"/>
              </a:rPr>
              <a:t>: Radius </a:t>
            </a:r>
            <a:r>
              <a:rPr lang="en-IN" sz="2000" dirty="0">
                <a:latin typeface="Verdana" panose="020B0604030504040204" pitchFamily="34" charset="0"/>
                <a:ea typeface="Verdana" panose="020B0604030504040204" pitchFamily="34" charset="0"/>
                <a:cs typeface="Verdana" panose="020B0604030504040204" pitchFamily="34" charset="0"/>
              </a:rPr>
              <a:t>of vertical curve should not be prescribed arbitrarily; but </a:t>
            </a:r>
            <a:r>
              <a:rPr lang="en-IN" sz="2000" dirty="0" smtClean="0">
                <a:latin typeface="Verdana" panose="020B0604030504040204" pitchFamily="34" charset="0"/>
                <a:ea typeface="Verdana" panose="020B0604030504040204" pitchFamily="34" charset="0"/>
                <a:cs typeface="Verdana" panose="020B0604030504040204" pitchFamily="34" charset="0"/>
              </a:rPr>
              <a:t>should be based </a:t>
            </a:r>
            <a:r>
              <a:rPr lang="en-IN" sz="2000" dirty="0">
                <a:latin typeface="Verdana" panose="020B0604030504040204" pitchFamily="34" charset="0"/>
                <a:ea typeface="Verdana" panose="020B0604030504040204" pitchFamily="34" charset="0"/>
                <a:cs typeface="Verdana" panose="020B0604030504040204" pitchFamily="34" charset="0"/>
              </a:rPr>
              <a:t>on limiting the vertical acceleration, appropriate for passenger or freight traffic.  Minimum distance between adjacent grade-change points should also be decided, following the above principle, on site-specific basis, considering the speed and </a:t>
            </a:r>
            <a:r>
              <a:rPr lang="en-IN" sz="2000" dirty="0" smtClean="0">
                <a:latin typeface="Verdana" panose="020B0604030504040204" pitchFamily="34" charset="0"/>
                <a:ea typeface="Verdana" panose="020B0604030504040204" pitchFamily="34" charset="0"/>
                <a:cs typeface="Verdana" panose="020B0604030504040204" pitchFamily="34" charset="0"/>
              </a:rPr>
              <a:t>the gradients </a:t>
            </a:r>
            <a:r>
              <a:rPr lang="en-IN" sz="2000" dirty="0">
                <a:latin typeface="Verdana" panose="020B0604030504040204" pitchFamily="34" charset="0"/>
                <a:ea typeface="Verdana" panose="020B0604030504040204" pitchFamily="34" charset="0"/>
                <a:cs typeface="Verdana" panose="020B0604030504040204" pitchFamily="34" charset="0"/>
              </a:rPr>
              <a:t>of </a:t>
            </a:r>
            <a:r>
              <a:rPr lang="en-IN" sz="2000" dirty="0" smtClean="0">
                <a:latin typeface="Verdana" panose="020B0604030504040204" pitchFamily="34" charset="0"/>
                <a:ea typeface="Verdana" panose="020B0604030504040204" pitchFamily="34" charset="0"/>
                <a:cs typeface="Verdana" panose="020B0604030504040204" pitchFamily="34" charset="0"/>
              </a:rPr>
              <a:t>vertical </a:t>
            </a:r>
            <a:r>
              <a:rPr lang="en-IN" sz="2000" dirty="0">
                <a:latin typeface="Verdana" panose="020B0604030504040204" pitchFamily="34" charset="0"/>
                <a:ea typeface="Verdana" panose="020B0604030504040204" pitchFamily="34" charset="0"/>
                <a:cs typeface="Verdana" panose="020B0604030504040204" pitchFamily="34" charset="0"/>
              </a:rPr>
              <a:t>profile</a:t>
            </a:r>
            <a:r>
              <a:rPr lang="en-IN" sz="2000" dirty="0" smtClean="0">
                <a:latin typeface="Verdana" panose="020B0604030504040204" pitchFamily="34" charset="0"/>
                <a:ea typeface="Verdana" panose="020B0604030504040204" pitchFamily="34" charset="0"/>
                <a:cs typeface="Verdana" panose="020B0604030504040204" pitchFamily="34" charset="0"/>
              </a:rPr>
              <a:t>.  IRPWM needs amendment for this.</a:t>
            </a:r>
            <a:endParaRPr lang="en-IN"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29</a:t>
            </a:fld>
            <a:endParaRPr lang="en-IN"/>
          </a:p>
        </p:txBody>
      </p:sp>
    </p:spTree>
    <p:extLst>
      <p:ext uri="{BB962C8B-B14F-4D97-AF65-F5344CB8AC3E}">
        <p14:creationId xmlns:p14="http://schemas.microsoft.com/office/powerpoint/2010/main" val="12230268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975" y="228600"/>
            <a:ext cx="5267326" cy="461665"/>
          </a:xfrm>
          <a:prstGeom prst="rect">
            <a:avLst/>
          </a:prstGeom>
          <a:noFill/>
        </p:spPr>
        <p:txBody>
          <a:bodyPr wrap="square" rtlCol="0">
            <a:spAutoFit/>
          </a:bodyPr>
          <a:lstStyle/>
          <a:p>
            <a:r>
              <a:rPr lang="en-IN" sz="2400" b="1" cap="sm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Topic 1 - Track deterioration</a:t>
            </a:r>
            <a:endParaRPr lang="en-IN" sz="2400" b="1" cap="sm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191285" y="849307"/>
            <a:ext cx="8610599" cy="1323439"/>
          </a:xfrm>
          <a:prstGeom prst="rect">
            <a:avLst/>
          </a:prstGeom>
        </p:spPr>
        <p:txBody>
          <a:bodyPr wrap="square">
            <a:spAutoFit/>
          </a:bodyPr>
          <a:lstStyle/>
          <a:p>
            <a:pPr lvl="0" fontAlgn="base">
              <a:spcAft>
                <a:spcPct val="0"/>
              </a:spcAft>
            </a:pPr>
            <a:r>
              <a:rPr lang="en-US" altLang="en-US" sz="1600" dirty="0" smtClean="0">
                <a:latin typeface="Verdana" panose="020B0604030504040204" pitchFamily="34" charset="0"/>
              </a:rPr>
              <a:t>AS A WHEEL RUNS ON TRACK, THE INSTANTANEOUS WHEEL LOAD Q VARIES WITH RESPECT TO ITS STATIC VALUE Q</a:t>
            </a:r>
            <a:r>
              <a:rPr lang="en-US" altLang="en-US" sz="1600" baseline="-25000" dirty="0" smtClean="0">
                <a:latin typeface="Verdana" panose="020B0604030504040204" pitchFamily="34" charset="0"/>
              </a:rPr>
              <a:t>N</a:t>
            </a:r>
            <a:r>
              <a:rPr lang="en-US" altLang="en-US" sz="1600" dirty="0" smtClean="0">
                <a:latin typeface="Verdana" panose="020B0604030504040204" pitchFamily="34" charset="0"/>
              </a:rPr>
              <a:t>. </a:t>
            </a:r>
          </a:p>
          <a:p>
            <a:pPr lvl="0" fontAlgn="base">
              <a:spcAft>
                <a:spcPct val="0"/>
              </a:spcAft>
            </a:pPr>
            <a:r>
              <a:rPr lang="en-US" altLang="en-US" sz="1600" dirty="0" smtClean="0">
                <a:latin typeface="Verdana" panose="020B0604030504040204" pitchFamily="34" charset="0"/>
              </a:rPr>
              <a:t>i.e., Q MAY BE GREATER THAN OR LESS THAN Q</a:t>
            </a:r>
            <a:r>
              <a:rPr lang="en-US" altLang="en-US" sz="1600" baseline="-25000" dirty="0" smtClean="0">
                <a:latin typeface="Verdana" panose="020B0604030504040204" pitchFamily="34" charset="0"/>
              </a:rPr>
              <a:t>N </a:t>
            </a:r>
            <a:endParaRPr lang="en-US" altLang="en-US" sz="1600" dirty="0" smtClean="0">
              <a:latin typeface="Verdana" panose="020B0604030504040204" pitchFamily="34" charset="0"/>
            </a:endParaRPr>
          </a:p>
          <a:p>
            <a:pPr lvl="0" fontAlgn="base">
              <a:spcAft>
                <a:spcPct val="0"/>
              </a:spcAft>
            </a:pPr>
            <a:r>
              <a:rPr lang="en-US" altLang="en-US" sz="1600" dirty="0" smtClean="0">
                <a:latin typeface="Verdana" panose="020B0604030504040204" pitchFamily="34" charset="0"/>
              </a:rPr>
              <a:t>INSTANTANEOUS WHEEL OVER-LOAD DECIDES </a:t>
            </a:r>
            <a:r>
              <a:rPr lang="en-US" altLang="en-US" sz="1600" dirty="0">
                <a:latin typeface="Verdana" panose="020B0604030504040204" pitchFamily="34" charset="0"/>
              </a:rPr>
              <a:t>THE </a:t>
            </a:r>
            <a:r>
              <a:rPr lang="en-US" altLang="en-US" sz="1600" dirty="0" smtClean="0">
                <a:latin typeface="Verdana" panose="020B0604030504040204" pitchFamily="34" charset="0"/>
              </a:rPr>
              <a:t>TRACK DAMAGE. </a:t>
            </a:r>
          </a:p>
          <a:p>
            <a:pPr lvl="0" fontAlgn="base">
              <a:spcAft>
                <a:spcPct val="0"/>
              </a:spcAft>
            </a:pPr>
            <a:r>
              <a:rPr lang="en-US" altLang="en-US" sz="1600" dirty="0" smtClean="0">
                <a:latin typeface="Verdana" panose="020B0604030504040204" pitchFamily="34" charset="0"/>
              </a:rPr>
              <a:t>(ALSO WEAR &amp; TEAR OF VEHICLE COMPONENTS – CONCERN OF MECH. ENGRS)</a:t>
            </a:r>
            <a:endParaRPr lang="en-US" altLang="en-US" sz="1600" dirty="0">
              <a:latin typeface="Verdana" panose="020B0604030504040204" pitchFamily="34" charset="0"/>
            </a:endParaRPr>
          </a:p>
        </p:txBody>
      </p:sp>
      <p:sp>
        <p:nvSpPr>
          <p:cNvPr id="4" name="Text Box 4"/>
          <p:cNvSpPr txBox="1">
            <a:spLocks noChangeArrowheads="1"/>
          </p:cNvSpPr>
          <p:nvPr/>
        </p:nvSpPr>
        <p:spPr bwMode="auto">
          <a:xfrm>
            <a:off x="267484" y="2331788"/>
            <a:ext cx="8458200"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dirty="0">
                <a:latin typeface="Verdana" panose="020B0604030504040204" pitchFamily="34" charset="0"/>
                <a:ea typeface="Verdana" panose="020B0604030504040204" pitchFamily="34" charset="0"/>
                <a:cs typeface="Verdana" panose="020B0604030504040204" pitchFamily="34" charset="0"/>
              </a:rPr>
              <a:t>THERE ARE TWO TYPES OF WHEEL OVERLOAD</a:t>
            </a:r>
            <a:r>
              <a:rPr lang="en-US" altLang="en-US" dirty="0" smtClean="0">
                <a:latin typeface="Verdana" panose="020B0604030504040204" pitchFamily="34" charset="0"/>
                <a:ea typeface="Verdana" panose="020B0604030504040204" pitchFamily="34" charset="0"/>
                <a:cs typeface="Verdana" panose="020B0604030504040204" pitchFamily="34" charset="0"/>
              </a:rPr>
              <a:t>:</a:t>
            </a:r>
          </a:p>
          <a:p>
            <a:r>
              <a:rPr lang="en-US" altLang="en-US" b="1" dirty="0" smtClean="0">
                <a:latin typeface="Verdana" panose="020B0604030504040204" pitchFamily="34" charset="0"/>
                <a:ea typeface="Verdana" panose="020B0604030504040204" pitchFamily="34" charset="0"/>
                <a:cs typeface="Verdana" panose="020B0604030504040204" pitchFamily="34" charset="0"/>
              </a:rPr>
              <a:t>DYNAMIC OVERLOAD AND IMPACT OVERLOAD</a:t>
            </a:r>
            <a:endParaRPr lang="en-US" altLang="en-US" u="sng" dirty="0" smtClean="0">
              <a:latin typeface="Verdana" panose="020B0604030504040204" pitchFamily="34" charset="0"/>
              <a:ea typeface="Verdana" panose="020B0604030504040204" pitchFamily="34" charset="0"/>
              <a:cs typeface="Verdana" panose="020B0604030504040204" pitchFamily="34" charset="0"/>
            </a:endParaRPr>
          </a:p>
          <a:p>
            <a:pPr>
              <a:spcBef>
                <a:spcPct val="50000"/>
              </a:spcBef>
            </a:pPr>
            <a:r>
              <a:rPr lang="en-US" altLang="en-US" sz="1600" dirty="0" smtClean="0">
                <a:latin typeface="Verdana" panose="020B0604030504040204" pitchFamily="34" charset="0"/>
                <a:ea typeface="Verdana" panose="020B0604030504040204" pitchFamily="34" charset="0"/>
                <a:cs typeface="Verdana" panose="020B0604030504040204" pitchFamily="34" charset="0"/>
              </a:rPr>
              <a:t>DYNAMIC OVERLOAD IS INDUCED BY:</a:t>
            </a:r>
            <a:endParaRPr lang="en-US" altLang="en-US" sz="1600" dirty="0">
              <a:latin typeface="Verdana" panose="020B0604030504040204" pitchFamily="34" charset="0"/>
              <a:ea typeface="Verdana" panose="020B0604030504040204" pitchFamily="34" charset="0"/>
              <a:cs typeface="Verdana" panose="020B0604030504040204" pitchFamily="34" charset="0"/>
            </a:endParaRPr>
          </a:p>
          <a:p>
            <a:pPr>
              <a:spcBef>
                <a:spcPct val="50000"/>
              </a:spcBef>
              <a:buFontTx/>
              <a:buChar char="•"/>
            </a:pPr>
            <a:r>
              <a:rPr lang="en-US" altLang="en-US" sz="1600" dirty="0">
                <a:latin typeface="Verdana" panose="020B0604030504040204" pitchFamily="34" charset="0"/>
                <a:ea typeface="Verdana" panose="020B0604030504040204" pitchFamily="34" charset="0"/>
                <a:cs typeface="Verdana" panose="020B0604030504040204" pitchFamily="34" charset="0"/>
              </a:rPr>
              <a:t> DEFECTS IN TRACK GEOMETRY </a:t>
            </a:r>
          </a:p>
          <a:p>
            <a:pPr>
              <a:buFontTx/>
              <a:buChar char="•"/>
            </a:pPr>
            <a:r>
              <a:rPr lang="en-US" altLang="en-US" sz="1600" dirty="0">
                <a:latin typeface="Verdana" panose="020B0604030504040204" pitchFamily="34" charset="0"/>
                <a:ea typeface="Verdana" panose="020B0604030504040204" pitchFamily="34" charset="0"/>
                <a:cs typeface="Verdana" panose="020B0604030504040204" pitchFamily="34" charset="0"/>
              </a:rPr>
              <a:t>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RESPONSE OF VEHICLE SUSPENSION &amp; ITS MAINTENANCE STATE </a:t>
            </a:r>
          </a:p>
          <a:p>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endParaRPr lang="en-US" altLang="en-US" sz="1800" dirty="0" smtClean="0">
              <a:latin typeface="Verdana" panose="020B0604030504040204" pitchFamily="34" charset="0"/>
              <a:ea typeface="Verdana" panose="020B0604030504040204" pitchFamily="34" charset="0"/>
              <a:cs typeface="Verdana" panose="020B0604030504040204" pitchFamily="34" charset="0"/>
            </a:endParaRPr>
          </a:p>
          <a:p>
            <a:endParaRPr lang="en-US" altLang="en-US" sz="1800" dirty="0" smtClean="0">
              <a:latin typeface="Verdana" panose="020B0604030504040204" pitchFamily="34" charset="0"/>
              <a:ea typeface="Verdana" panose="020B0604030504040204" pitchFamily="34" charset="0"/>
              <a:cs typeface="Verdana" panose="020B0604030504040204" pitchFamily="34" charset="0"/>
            </a:endParaRPr>
          </a:p>
          <a:p>
            <a:endParaRPr lang="en-US" altLang="en-US" sz="1600" dirty="0" smtClean="0">
              <a:latin typeface="Verdana" panose="020B0604030504040204" pitchFamily="34" charset="0"/>
              <a:ea typeface="Verdana" panose="020B0604030504040204" pitchFamily="34" charset="0"/>
              <a:cs typeface="Verdana" panose="020B0604030504040204" pitchFamily="34" charset="0"/>
            </a:endParaRPr>
          </a:p>
          <a:p>
            <a:endParaRPr lang="en-US" altLang="en-US" sz="1600" dirty="0" smtClean="0">
              <a:latin typeface="Verdana" panose="020B0604030504040204" pitchFamily="34" charset="0"/>
              <a:ea typeface="Verdana" panose="020B0604030504040204" pitchFamily="34" charset="0"/>
              <a:cs typeface="Verdana" panose="020B0604030504040204" pitchFamily="34" charset="0"/>
            </a:endParaRPr>
          </a:p>
          <a:p>
            <a:r>
              <a:rPr lang="en-US" altLang="en-US" sz="1600" dirty="0" smtClean="0">
                <a:latin typeface="Verdana" panose="020B0604030504040204" pitchFamily="34" charset="0"/>
                <a:ea typeface="Verdana" panose="020B0604030504040204" pitchFamily="34" charset="0"/>
                <a:cs typeface="Verdana" panose="020B0604030504040204" pitchFamily="34" charset="0"/>
              </a:rPr>
              <a:t>DYNAMIC OVERLOAD PENETRATES </a:t>
            </a:r>
            <a:r>
              <a:rPr lang="en-US" altLang="en-US" sz="1600" dirty="0">
                <a:latin typeface="Verdana" panose="020B0604030504040204" pitchFamily="34" charset="0"/>
                <a:ea typeface="Verdana" panose="020B0604030504040204" pitchFamily="34" charset="0"/>
                <a:cs typeface="Verdana" panose="020B0604030504040204" pitchFamily="34" charset="0"/>
              </a:rPr>
              <a:t>DOWN TO VARIOUS LAYERS OF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TRACK </a:t>
            </a:r>
            <a:r>
              <a:rPr lang="en-US" altLang="en-US" sz="1600" dirty="0">
                <a:latin typeface="Verdana" panose="020B0604030504040204" pitchFamily="34" charset="0"/>
                <a:ea typeface="Verdana" panose="020B0604030504040204" pitchFamily="34" charset="0"/>
                <a:cs typeface="Verdana" panose="020B0604030504040204" pitchFamily="34" charset="0"/>
              </a:rPr>
              <a:t>STRUCTURE.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THIS IS CONSIDERED FOR </a:t>
            </a:r>
            <a:r>
              <a:rPr lang="en-US" altLang="en-US" sz="1600" dirty="0">
                <a:latin typeface="Verdana" panose="020B0604030504040204" pitchFamily="34" charset="0"/>
                <a:ea typeface="Verdana" panose="020B0604030504040204" pitchFamily="34" charset="0"/>
                <a:cs typeface="Verdana" panose="020B0604030504040204" pitchFamily="34" charset="0"/>
              </a:rPr>
              <a:t>DECIDING BENDING STRESSES IN </a:t>
            </a:r>
            <a:r>
              <a:rPr lang="en-US" altLang="en-US" sz="1600" dirty="0" smtClean="0">
                <a:latin typeface="Verdana" panose="020B0604030504040204" pitchFamily="34" charset="0"/>
                <a:ea typeface="Verdana" panose="020B0604030504040204" pitchFamily="34" charset="0"/>
                <a:cs typeface="Verdana" panose="020B0604030504040204" pitchFamily="34" charset="0"/>
              </a:rPr>
              <a:t>RAIL, CONSEQUENT RAIL FATIGUE, SLEEPER-TO-BALLAST </a:t>
            </a:r>
            <a:r>
              <a:rPr lang="en-US" altLang="en-US" sz="1600" dirty="0">
                <a:latin typeface="Verdana" panose="020B0604030504040204" pitchFamily="34" charset="0"/>
                <a:ea typeface="Verdana" panose="020B0604030504040204" pitchFamily="34" charset="0"/>
                <a:cs typeface="Verdana" panose="020B0604030504040204" pitchFamily="34" charset="0"/>
              </a:rPr>
              <a:t>BEARING PRESSURE</a:t>
            </a:r>
            <a:r>
              <a:rPr lang="en-US" altLang="en-US" sz="1600" dirty="0" smtClean="0">
                <a:latin typeface="Verdana" panose="020B0604030504040204" pitchFamily="34" charset="0"/>
                <a:ea typeface="Verdana" panose="020B0604030504040204" pitchFamily="34" charset="0"/>
                <a:cs typeface="Verdana" panose="020B0604030504040204" pitchFamily="34" charset="0"/>
              </a:rPr>
              <a:t>, AND FOMATION </a:t>
            </a:r>
            <a:r>
              <a:rPr lang="en-US" altLang="en-US" sz="1600" dirty="0">
                <a:latin typeface="Verdana" panose="020B0604030504040204" pitchFamily="34" charset="0"/>
                <a:ea typeface="Verdana" panose="020B0604030504040204" pitchFamily="34" charset="0"/>
                <a:cs typeface="Verdana" panose="020B0604030504040204" pitchFamily="34" charset="0"/>
              </a:rPr>
              <a:t>PRESSURE. </a:t>
            </a:r>
          </a:p>
        </p:txBody>
      </p:sp>
      <p:cxnSp>
        <p:nvCxnSpPr>
          <p:cNvPr id="6" name="Straight Connector 5"/>
          <p:cNvCxnSpPr/>
          <p:nvPr/>
        </p:nvCxnSpPr>
        <p:spPr>
          <a:xfrm>
            <a:off x="408889" y="4430630"/>
            <a:ext cx="8363932" cy="55684"/>
          </a:xfrm>
          <a:prstGeom prst="line">
            <a:avLst/>
          </a:prstGeom>
        </p:spPr>
        <p:style>
          <a:lnRef idx="3">
            <a:schemeClr val="dk1"/>
          </a:lnRef>
          <a:fillRef idx="0">
            <a:schemeClr val="dk1"/>
          </a:fillRef>
          <a:effectRef idx="2">
            <a:schemeClr val="dk1"/>
          </a:effectRef>
          <a:fontRef idx="minor">
            <a:schemeClr val="tx1"/>
          </a:fontRef>
        </p:style>
      </p:cxnSp>
      <p:sp>
        <p:nvSpPr>
          <p:cNvPr id="7" name="Freeform 6"/>
          <p:cNvSpPr/>
          <p:nvPr/>
        </p:nvSpPr>
        <p:spPr>
          <a:xfrm>
            <a:off x="409430" y="4320045"/>
            <a:ext cx="8347479" cy="348484"/>
          </a:xfrm>
          <a:custGeom>
            <a:avLst/>
            <a:gdLst>
              <a:gd name="connsiteX0" fmla="*/ 0 w 8347479"/>
              <a:gd name="connsiteY0" fmla="*/ 169319 h 348484"/>
              <a:gd name="connsiteX1" fmla="*/ 2403835 w 8347479"/>
              <a:gd name="connsiteY1" fmla="*/ 320147 h 348484"/>
              <a:gd name="connsiteX2" fmla="*/ 4562573 w 8347479"/>
              <a:gd name="connsiteY2" fmla="*/ 56197 h 348484"/>
              <a:gd name="connsiteX3" fmla="*/ 6099142 w 8347479"/>
              <a:gd name="connsiteY3" fmla="*/ 348428 h 348484"/>
              <a:gd name="connsiteX4" fmla="*/ 8163613 w 8347479"/>
              <a:gd name="connsiteY4" fmla="*/ 27916 h 348484"/>
              <a:gd name="connsiteX5" fmla="*/ 8116479 w 8347479"/>
              <a:gd name="connsiteY5" fmla="*/ 37343 h 34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47479" h="348484">
                <a:moveTo>
                  <a:pt x="0" y="169319"/>
                </a:moveTo>
                <a:cubicBezTo>
                  <a:pt x="821703" y="254160"/>
                  <a:pt x="1643406" y="339001"/>
                  <a:pt x="2403835" y="320147"/>
                </a:cubicBezTo>
                <a:cubicBezTo>
                  <a:pt x="3164264" y="301293"/>
                  <a:pt x="3946689" y="51484"/>
                  <a:pt x="4562573" y="56197"/>
                </a:cubicBezTo>
                <a:cubicBezTo>
                  <a:pt x="5178457" y="60910"/>
                  <a:pt x="5498969" y="353141"/>
                  <a:pt x="6099142" y="348428"/>
                </a:cubicBezTo>
                <a:cubicBezTo>
                  <a:pt x="6699315" y="343715"/>
                  <a:pt x="7827390" y="79763"/>
                  <a:pt x="8163613" y="27916"/>
                </a:cubicBezTo>
                <a:cubicBezTo>
                  <a:pt x="8499836" y="-23931"/>
                  <a:pt x="8308157" y="6706"/>
                  <a:pt x="8116479" y="37343"/>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IN"/>
          </a:p>
        </p:txBody>
      </p:sp>
      <p:sp>
        <p:nvSpPr>
          <p:cNvPr id="8" name="Freeform 7"/>
          <p:cNvSpPr/>
          <p:nvPr/>
        </p:nvSpPr>
        <p:spPr>
          <a:xfrm>
            <a:off x="424206" y="4135379"/>
            <a:ext cx="8301478" cy="515682"/>
          </a:xfrm>
          <a:custGeom>
            <a:avLst/>
            <a:gdLst>
              <a:gd name="connsiteX0" fmla="*/ 0 w 8191893"/>
              <a:gd name="connsiteY0" fmla="*/ 414779 h 522383"/>
              <a:gd name="connsiteX1" fmla="*/ 1527142 w 8191893"/>
              <a:gd name="connsiteY1" fmla="*/ 141402 h 522383"/>
              <a:gd name="connsiteX2" fmla="*/ 2526384 w 8191893"/>
              <a:gd name="connsiteY2" fmla="*/ 386499 h 522383"/>
              <a:gd name="connsiteX3" fmla="*/ 4336330 w 8191893"/>
              <a:gd name="connsiteY3" fmla="*/ 245096 h 522383"/>
              <a:gd name="connsiteX4" fmla="*/ 6730738 w 8191893"/>
              <a:gd name="connsiteY4" fmla="*/ 518474 h 522383"/>
              <a:gd name="connsiteX5" fmla="*/ 8191893 w 8191893"/>
              <a:gd name="connsiteY5" fmla="*/ 0 h 522383"/>
              <a:gd name="connsiteX6" fmla="*/ 8191893 w 8191893"/>
              <a:gd name="connsiteY6" fmla="*/ 0 h 522383"/>
              <a:gd name="connsiteX7" fmla="*/ 8191893 w 8191893"/>
              <a:gd name="connsiteY7" fmla="*/ 0 h 52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893" h="522383">
                <a:moveTo>
                  <a:pt x="0" y="414779"/>
                </a:moveTo>
                <a:cubicBezTo>
                  <a:pt x="553039" y="280447"/>
                  <a:pt x="1106078" y="146115"/>
                  <a:pt x="1527142" y="141402"/>
                </a:cubicBezTo>
                <a:cubicBezTo>
                  <a:pt x="1948206" y="136689"/>
                  <a:pt x="2058186" y="369217"/>
                  <a:pt x="2526384" y="386499"/>
                </a:cubicBezTo>
                <a:cubicBezTo>
                  <a:pt x="2994582" y="403781"/>
                  <a:pt x="3635604" y="223100"/>
                  <a:pt x="4336330" y="245096"/>
                </a:cubicBezTo>
                <a:cubicBezTo>
                  <a:pt x="5037056" y="267092"/>
                  <a:pt x="6088144" y="559323"/>
                  <a:pt x="6730738" y="518474"/>
                </a:cubicBezTo>
                <a:cubicBezTo>
                  <a:pt x="7373332" y="477625"/>
                  <a:pt x="8191893" y="0"/>
                  <a:pt x="8191893" y="0"/>
                </a:cubicBezTo>
                <a:lnTo>
                  <a:pt x="8191893" y="0"/>
                </a:lnTo>
                <a:lnTo>
                  <a:pt x="8191893" y="0"/>
                </a:ln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IN"/>
          </a:p>
        </p:txBody>
      </p:sp>
      <p:sp>
        <p:nvSpPr>
          <p:cNvPr id="9" name="TextBox 8"/>
          <p:cNvSpPr txBox="1"/>
          <p:nvPr/>
        </p:nvSpPr>
        <p:spPr>
          <a:xfrm>
            <a:off x="314621" y="3885292"/>
            <a:ext cx="1451728" cy="369332"/>
          </a:xfrm>
          <a:prstGeom prst="rect">
            <a:avLst/>
          </a:prstGeom>
          <a:noFill/>
        </p:spPr>
        <p:txBody>
          <a:bodyPr wrap="square" rtlCol="0">
            <a:spAutoFit/>
          </a:bodyPr>
          <a:lstStyle/>
          <a:p>
            <a:r>
              <a:rPr lang="en-IN" dirty="0" smtClean="0">
                <a:solidFill>
                  <a:srgbClr val="0070C0"/>
                </a:solidFill>
              </a:rPr>
              <a:t>LEFT RAIL</a:t>
            </a:r>
            <a:endParaRPr lang="en-IN" dirty="0">
              <a:solidFill>
                <a:srgbClr val="0070C0"/>
              </a:solidFill>
            </a:endParaRPr>
          </a:p>
        </p:txBody>
      </p:sp>
      <p:sp>
        <p:nvSpPr>
          <p:cNvPr id="11" name="TextBox 10"/>
          <p:cNvSpPr txBox="1"/>
          <p:nvPr/>
        </p:nvSpPr>
        <p:spPr>
          <a:xfrm>
            <a:off x="314621" y="4620045"/>
            <a:ext cx="1451728" cy="369332"/>
          </a:xfrm>
          <a:prstGeom prst="rect">
            <a:avLst/>
          </a:prstGeom>
          <a:noFill/>
        </p:spPr>
        <p:txBody>
          <a:bodyPr wrap="square" rtlCol="0">
            <a:spAutoFit/>
          </a:bodyPr>
          <a:lstStyle/>
          <a:p>
            <a:r>
              <a:rPr lang="en-IN" dirty="0" smtClean="0">
                <a:solidFill>
                  <a:srgbClr val="FF0000"/>
                </a:solidFill>
              </a:rPr>
              <a:t>RIGHT RAIL</a:t>
            </a:r>
            <a:endParaRPr lang="en-IN" dirty="0">
              <a:solidFill>
                <a:srgbClr val="FF0000"/>
              </a:solidFill>
            </a:endParaRPr>
          </a:p>
        </p:txBody>
      </p:sp>
      <p:cxnSp>
        <p:nvCxnSpPr>
          <p:cNvPr id="13" name="Straight Arrow Connector 12"/>
          <p:cNvCxnSpPr/>
          <p:nvPr/>
        </p:nvCxnSpPr>
        <p:spPr>
          <a:xfrm>
            <a:off x="1282046" y="4069862"/>
            <a:ext cx="361827" cy="1847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97050" y="4645356"/>
            <a:ext cx="426018" cy="166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31D3589F-920C-4CED-89CC-A5AD6DC03C57}" type="slidenum">
              <a:rPr lang="en-IN" smtClean="0"/>
              <a:t>3</a:t>
            </a:fld>
            <a:endParaRPr lang="en-IN"/>
          </a:p>
        </p:txBody>
      </p:sp>
    </p:spTree>
    <p:extLst>
      <p:ext uri="{BB962C8B-B14F-4D97-AF65-F5344CB8AC3E}">
        <p14:creationId xmlns:p14="http://schemas.microsoft.com/office/powerpoint/2010/main" val="26372504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1595" y="1074655"/>
            <a:ext cx="7946796" cy="5324535"/>
          </a:xfrm>
          <a:prstGeom prst="rect">
            <a:avLst/>
          </a:prstGeom>
          <a:noFill/>
        </p:spPr>
        <p:txBody>
          <a:bodyPr wrap="square" rtlCol="0">
            <a:spAutoFit/>
          </a:bodyPr>
          <a:lstStyle/>
          <a:p>
            <a:r>
              <a:rPr lang="en-IN" sz="2000" dirty="0" smtClean="0">
                <a:latin typeface="Verdana" panose="020B0604030504040204" pitchFamily="34" charset="0"/>
                <a:ea typeface="Verdana" panose="020B0604030504040204" pitchFamily="34" charset="0"/>
                <a:cs typeface="Verdana" panose="020B0604030504040204" pitchFamily="34" charset="0"/>
              </a:rPr>
              <a:t>It </a:t>
            </a:r>
            <a:r>
              <a:rPr lang="en-IN" sz="2000" dirty="0">
                <a:latin typeface="Verdana" panose="020B0604030504040204" pitchFamily="34" charset="0"/>
                <a:ea typeface="Verdana" panose="020B0604030504040204" pitchFamily="34" charset="0"/>
                <a:cs typeface="Verdana" panose="020B0604030504040204" pitchFamily="34" charset="0"/>
              </a:rPr>
              <a:t>is not possible to summarise the </a:t>
            </a:r>
            <a:r>
              <a:rPr lang="en-IN" sz="2000" dirty="0" smtClean="0">
                <a:latin typeface="Verdana" panose="020B0604030504040204" pitchFamily="34" charset="0"/>
                <a:ea typeface="Verdana" panose="020B0604030504040204" pitchFamily="34" charset="0"/>
                <a:cs typeface="Verdana" panose="020B0604030504040204" pitchFamily="34" charset="0"/>
              </a:rPr>
              <a:t>recommendations or </a:t>
            </a:r>
            <a:r>
              <a:rPr lang="en-IN" sz="2000" dirty="0">
                <a:latin typeface="Verdana" panose="020B0604030504040204" pitchFamily="34" charset="0"/>
                <a:ea typeface="Verdana" panose="020B0604030504040204" pitchFamily="34" charset="0"/>
                <a:cs typeface="Verdana" panose="020B0604030504040204" pitchFamily="34" charset="0"/>
              </a:rPr>
              <a:t> </a:t>
            </a:r>
            <a:r>
              <a:rPr lang="en-IN" sz="2000" dirty="0" smtClean="0">
                <a:latin typeface="Verdana" panose="020B0604030504040204" pitchFamily="34" charset="0"/>
                <a:ea typeface="Verdana" panose="020B0604030504040204" pitchFamily="34" charset="0"/>
                <a:cs typeface="Verdana" panose="020B0604030504040204" pitchFamily="34" charset="0"/>
              </a:rPr>
              <a:t>the findings with </a:t>
            </a:r>
            <a:r>
              <a:rPr lang="en-IN" sz="2000" dirty="0">
                <a:latin typeface="Verdana" panose="020B0604030504040204" pitchFamily="34" charset="0"/>
                <a:ea typeface="Verdana" panose="020B0604030504040204" pitchFamily="34" charset="0"/>
                <a:cs typeface="Verdana" panose="020B0604030504040204" pitchFamily="34" charset="0"/>
              </a:rPr>
              <a:t>serial numbers.  This Paper has hovered over </a:t>
            </a:r>
            <a:r>
              <a:rPr lang="en-IN" sz="2000" dirty="0" smtClean="0">
                <a:latin typeface="Verdana" panose="020B0604030504040204" pitchFamily="34" charset="0"/>
                <a:ea typeface="Verdana" panose="020B0604030504040204" pitchFamily="34" charset="0"/>
                <a:cs typeface="Verdana" panose="020B0604030504040204" pitchFamily="34" charset="0"/>
              </a:rPr>
              <a:t>multiple </a:t>
            </a:r>
            <a:r>
              <a:rPr lang="en-IN" sz="2000" dirty="0">
                <a:latin typeface="Verdana" panose="020B0604030504040204" pitchFamily="34" charset="0"/>
                <a:ea typeface="Verdana" panose="020B0604030504040204" pitchFamily="34" charset="0"/>
                <a:cs typeface="Verdana" panose="020B0604030504040204" pitchFamily="34" charset="0"/>
              </a:rPr>
              <a:t>topics, packing technical information in each </a:t>
            </a:r>
            <a:r>
              <a:rPr lang="en-IN" sz="2000" dirty="0" smtClean="0">
                <a:latin typeface="Verdana" panose="020B0604030504040204" pitchFamily="34" charset="0"/>
                <a:ea typeface="Verdana" panose="020B0604030504040204" pitchFamily="34" charset="0"/>
                <a:cs typeface="Verdana" panose="020B0604030504040204" pitchFamily="34" charset="0"/>
              </a:rPr>
              <a:t>Topic.  </a:t>
            </a:r>
            <a:r>
              <a:rPr lang="en-IN" sz="2000" dirty="0">
                <a:latin typeface="Verdana" panose="020B0604030504040204" pitchFamily="34" charset="0"/>
                <a:ea typeface="Verdana" panose="020B0604030504040204" pitchFamily="34" charset="0"/>
                <a:cs typeface="Verdana" panose="020B0604030504040204" pitchFamily="34" charset="0"/>
              </a:rPr>
              <a:t>The objective is to seed interest in the minds of </a:t>
            </a:r>
            <a:r>
              <a:rPr lang="en-IN" sz="2000" dirty="0" smtClean="0">
                <a:latin typeface="Verdana" panose="020B0604030504040204" pitchFamily="34" charset="0"/>
                <a:ea typeface="Verdana" panose="020B0604030504040204" pitchFamily="34" charset="0"/>
                <a:cs typeface="Verdana" panose="020B0604030504040204" pitchFamily="34" charset="0"/>
              </a:rPr>
              <a:t>track </a:t>
            </a:r>
            <a:r>
              <a:rPr lang="en-IN" sz="2000" dirty="0">
                <a:latin typeface="Verdana" panose="020B0604030504040204" pitchFamily="34" charset="0"/>
                <a:ea typeface="Verdana" panose="020B0604030504040204" pitchFamily="34" charset="0"/>
                <a:cs typeface="Verdana" panose="020B0604030504040204" pitchFamily="34" charset="0"/>
              </a:rPr>
              <a:t>engineers </a:t>
            </a:r>
            <a:r>
              <a:rPr lang="en-IN" sz="2000" dirty="0" smtClean="0">
                <a:latin typeface="Verdana" panose="020B0604030504040204" pitchFamily="34" charset="0"/>
                <a:ea typeface="Verdana" panose="020B0604030504040204" pitchFamily="34" charset="0"/>
                <a:cs typeface="Verdana" panose="020B0604030504040204" pitchFamily="34" charset="0"/>
              </a:rPr>
              <a:t>enabling a clear </a:t>
            </a:r>
            <a:r>
              <a:rPr lang="en-IN" sz="2000" dirty="0">
                <a:latin typeface="Verdana" panose="020B0604030504040204" pitchFamily="34" charset="0"/>
                <a:ea typeface="Verdana" panose="020B0604030504040204" pitchFamily="34" charset="0"/>
                <a:cs typeface="Verdana" panose="020B0604030504040204" pitchFamily="34" charset="0"/>
              </a:rPr>
              <a:t>understanding.  Also, opportunity has been availed to bring to the kind attention of this Forum and Decision Makers that a wide gap has been allowed to grow between IR and other advanced railways of the world.  </a:t>
            </a:r>
            <a:r>
              <a:rPr lang="en-IN" sz="2000" dirty="0" smtClean="0">
                <a:latin typeface="Verdana" panose="020B0604030504040204" pitchFamily="34" charset="0"/>
                <a:ea typeface="Verdana" panose="020B0604030504040204" pitchFamily="34" charset="0"/>
                <a:cs typeface="Verdana" panose="020B0604030504040204" pitchFamily="34" charset="0"/>
              </a:rPr>
              <a:t>It is necessary to continuously </a:t>
            </a:r>
            <a:r>
              <a:rPr lang="en-IN" sz="2000" dirty="0">
                <a:latin typeface="Verdana" panose="020B0604030504040204" pitchFamily="34" charset="0"/>
                <a:ea typeface="Verdana" panose="020B0604030504040204" pitchFamily="34" charset="0"/>
                <a:cs typeface="Verdana" panose="020B0604030504040204" pitchFamily="34" charset="0"/>
              </a:rPr>
              <a:t>watch for the advancements abroad and </a:t>
            </a:r>
            <a:r>
              <a:rPr lang="en-IN" sz="2000" dirty="0" smtClean="0">
                <a:latin typeface="Verdana" panose="020B0604030504040204" pitchFamily="34" charset="0"/>
                <a:ea typeface="Verdana" panose="020B0604030504040204" pitchFamily="34" charset="0"/>
                <a:cs typeface="Verdana" panose="020B0604030504040204" pitchFamily="34" charset="0"/>
              </a:rPr>
              <a:t>to straightaway </a:t>
            </a:r>
            <a:r>
              <a:rPr lang="en-IN" sz="2000" dirty="0">
                <a:latin typeface="Verdana" panose="020B0604030504040204" pitchFamily="34" charset="0"/>
                <a:ea typeface="Verdana" panose="020B0604030504040204" pitchFamily="34" charset="0"/>
                <a:cs typeface="Verdana" panose="020B0604030504040204" pitchFamily="34" charset="0"/>
              </a:rPr>
              <a:t>implement the good practices instead of inventing wheel every time.  The Author will feel contended, if the thought process initiated in this Paper is taken forward </a:t>
            </a:r>
            <a:r>
              <a:rPr lang="en-IN" sz="2000" dirty="0" smtClean="0">
                <a:latin typeface="Verdana" panose="020B0604030504040204" pitchFamily="34" charset="0"/>
                <a:ea typeface="Verdana" panose="020B0604030504040204" pitchFamily="34" charset="0"/>
                <a:cs typeface="Verdana" panose="020B0604030504040204" pitchFamily="34" charset="0"/>
              </a:rPr>
              <a:t>positively to alleviate </a:t>
            </a:r>
            <a:r>
              <a:rPr lang="en-IN" sz="2000" dirty="0">
                <a:latin typeface="Verdana" panose="020B0604030504040204" pitchFamily="34" charset="0"/>
                <a:ea typeface="Verdana" panose="020B0604030504040204" pitchFamily="34" charset="0"/>
                <a:cs typeface="Verdana" panose="020B0604030504040204" pitchFamily="34" charset="0"/>
              </a:rPr>
              <a:t>the challenges faced by the field engineers in maintaining track carrying heavy freight traffic along with semi-high speed passenger traffic.</a:t>
            </a:r>
          </a:p>
          <a:p>
            <a:r>
              <a:rPr lang="en-IN" sz="2000" dirty="0">
                <a:latin typeface="Verdana" panose="020B0604030504040204" pitchFamily="34" charset="0"/>
                <a:ea typeface="Verdana" panose="020B0604030504040204" pitchFamily="34" charset="0"/>
                <a:cs typeface="Verdana" panose="020B0604030504040204" pitchFamily="34" charset="0"/>
              </a:rPr>
              <a:t> </a:t>
            </a:r>
          </a:p>
          <a:p>
            <a:pPr algn="ctr"/>
            <a:r>
              <a:rPr lang="en-IN" sz="2000" b="1" i="1" dirty="0">
                <a:solidFill>
                  <a:srgbClr val="339933"/>
                </a:solidFill>
                <a:latin typeface="Verdana" panose="020B0604030504040204" pitchFamily="34" charset="0"/>
                <a:ea typeface="Verdana" panose="020B0604030504040204" pitchFamily="34" charset="0"/>
                <a:cs typeface="Verdana" panose="020B0604030504040204" pitchFamily="34" charset="0"/>
              </a:rPr>
              <a:t>(Contact for any clarification: sgkdorai@yahoo.com)</a:t>
            </a:r>
            <a:endParaRPr lang="en-IN" sz="2000" b="1" dirty="0">
              <a:solidFill>
                <a:srgbClr val="339933"/>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299381" y="329938"/>
            <a:ext cx="2611225" cy="461665"/>
          </a:xfrm>
          <a:prstGeom prst="rect">
            <a:avLst/>
          </a:prstGeom>
          <a:noFill/>
        </p:spPr>
        <p:txBody>
          <a:bodyPr wrap="square" rtlCol="0">
            <a:spAutoFit/>
          </a:bodyPr>
          <a:lstStyle/>
          <a:p>
            <a:r>
              <a:rPr lang="en-IN" sz="24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CONCLUSION</a:t>
            </a:r>
            <a:endParaRPr lang="en-IN" sz="24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30</a:t>
            </a:fld>
            <a:endParaRPr lang="en-IN"/>
          </a:p>
        </p:txBody>
      </p:sp>
    </p:spTree>
    <p:extLst>
      <p:ext uri="{BB962C8B-B14F-4D97-AF65-F5344CB8AC3E}">
        <p14:creationId xmlns:p14="http://schemas.microsoft.com/office/powerpoint/2010/main" val="1655312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214" y="273141"/>
            <a:ext cx="7858125"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TextBox 2"/>
          <p:cNvSpPr txBox="1"/>
          <p:nvPr/>
        </p:nvSpPr>
        <p:spPr>
          <a:xfrm>
            <a:off x="390525" y="897939"/>
            <a:ext cx="8501062" cy="369332"/>
          </a:xfrm>
          <a:prstGeom prst="rect">
            <a:avLst/>
          </a:prstGeom>
          <a:noFill/>
        </p:spPr>
        <p:txBody>
          <a:bodyPr wrap="square" rtlCol="0">
            <a:spAutoFit/>
          </a:bodyPr>
          <a:lstStyle/>
          <a:p>
            <a:r>
              <a:rPr lang="en-IN" b="1" dirty="0" smtClean="0">
                <a:latin typeface="Verdana" panose="020B0604030504040204" pitchFamily="34" charset="0"/>
                <a:ea typeface="Verdana" panose="020B0604030504040204" pitchFamily="34" charset="0"/>
                <a:cs typeface="Verdana" panose="020B0604030504040204" pitchFamily="34" charset="0"/>
              </a:rPr>
              <a:t>DISSIPATION OF DYNAMIC WHEEL OVERLOAD TO LOWER TIERS</a:t>
            </a:r>
            <a:endParaRPr lang="en-IN"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4" descr="Distribution"/>
          <p:cNvPicPr>
            <a:picLocks noChangeAspect="1" noChangeArrowheads="1"/>
          </p:cNvPicPr>
          <p:nvPr/>
        </p:nvPicPr>
        <p:blipFill>
          <a:blip r:embed="rId2" cstate="print"/>
          <a:srcRect/>
          <a:stretch>
            <a:fillRect/>
          </a:stretch>
        </p:blipFill>
        <p:spPr bwMode="auto">
          <a:xfrm>
            <a:off x="385762" y="1461016"/>
            <a:ext cx="8505825" cy="5097463"/>
          </a:xfrm>
          <a:prstGeom prst="rect">
            <a:avLst/>
          </a:prstGeom>
          <a:noFill/>
        </p:spPr>
      </p:pic>
      <p:sp>
        <p:nvSpPr>
          <p:cNvPr id="5" name="TextBox 4"/>
          <p:cNvSpPr txBox="1"/>
          <p:nvPr/>
        </p:nvSpPr>
        <p:spPr>
          <a:xfrm>
            <a:off x="5100917" y="2017059"/>
            <a:ext cx="3702423" cy="369332"/>
          </a:xfrm>
          <a:prstGeom prst="rect">
            <a:avLst/>
          </a:prstGeom>
          <a:noFill/>
        </p:spPr>
        <p:txBody>
          <a:bodyPr wrap="square" rtlCol="0">
            <a:spAutoFit/>
          </a:bodyPr>
          <a:lstStyle/>
          <a:p>
            <a:r>
              <a:rPr lang="en-IN" b="1" dirty="0" smtClean="0"/>
              <a:t>Taken to include Dynamic Overload</a:t>
            </a:r>
            <a:endParaRPr lang="en-IN" b="1" dirty="0"/>
          </a:p>
        </p:txBody>
      </p:sp>
      <p:cxnSp>
        <p:nvCxnSpPr>
          <p:cNvPr id="7" name="Straight Arrow Connector 6"/>
          <p:cNvCxnSpPr>
            <a:stCxn id="5" idx="1"/>
          </p:cNvCxnSpPr>
          <p:nvPr/>
        </p:nvCxnSpPr>
        <p:spPr>
          <a:xfrm flipH="1" flipV="1">
            <a:off x="4742329" y="2106706"/>
            <a:ext cx="358588" cy="95019"/>
          </a:xfrm>
          <a:prstGeom prst="straightConnector1">
            <a:avLst/>
          </a:prstGeom>
          <a:ln w="19050">
            <a:solidFill>
              <a:schemeClr val="tx1"/>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31D3589F-920C-4CED-89CC-A5AD6DC03C57}" type="slidenum">
              <a:rPr lang="en-IN" smtClean="0"/>
              <a:t>4</a:t>
            </a:fld>
            <a:endParaRPr lang="en-IN"/>
          </a:p>
        </p:txBody>
      </p:sp>
    </p:spTree>
    <p:extLst>
      <p:ext uri="{BB962C8B-B14F-4D97-AF65-F5344CB8AC3E}">
        <p14:creationId xmlns:p14="http://schemas.microsoft.com/office/powerpoint/2010/main" val="477085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845" y="190697"/>
            <a:ext cx="7858125" cy="523220"/>
          </a:xfrm>
          <a:prstGeom prst="rect">
            <a:avLst/>
          </a:prstGeom>
          <a:noFill/>
        </p:spPr>
        <p:txBody>
          <a:bodyPr wrap="square" rtlCol="0">
            <a:spAutoFit/>
          </a:bodyPr>
          <a:lstStyle/>
          <a:p>
            <a:r>
              <a:rPr lang="en-IN" sz="2800" b="1" cap="small" dirty="0" smtClean="0">
                <a:solidFill>
                  <a:srgbClr val="0070C0"/>
                </a:solidFill>
              </a:rPr>
              <a:t>Topic 1 - Track deterioration - Continued</a:t>
            </a:r>
            <a:endParaRPr lang="en-IN" sz="2800" b="1" cap="small" dirty="0">
              <a:solidFill>
                <a:srgbClr val="0070C0"/>
              </a:solidFill>
            </a:endParaRPr>
          </a:p>
        </p:txBody>
      </p:sp>
      <p:sp>
        <p:nvSpPr>
          <p:cNvPr id="3" name="Rectangle 2"/>
          <p:cNvSpPr/>
          <p:nvPr/>
        </p:nvSpPr>
        <p:spPr>
          <a:xfrm>
            <a:off x="744071" y="1374592"/>
            <a:ext cx="7835153" cy="4108817"/>
          </a:xfrm>
          <a:prstGeom prst="rect">
            <a:avLst/>
          </a:prstGeom>
        </p:spPr>
        <p:txBody>
          <a:bodyPr wrap="square">
            <a:spAutoFit/>
          </a:bodyPr>
          <a:lstStyle/>
          <a:p>
            <a:pPr>
              <a:spcBef>
                <a:spcPct val="5000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IMPACT OVERLOAD IS INDUCED BY:  </a:t>
            </a:r>
          </a:p>
          <a:p>
            <a:pPr marL="285750" indent="-285750">
              <a:spcBef>
                <a:spcPct val="50000"/>
              </a:spcBef>
              <a:buFont typeface="Wingdings" panose="05000000000000000000" pitchFamily="2" charset="2"/>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RAIL SURFACE DEFECTS (SCAB, WHEEL BURN, SPALL,       RAIL CORRUGATION. DEFECTIVE WELD, etc.)</a:t>
            </a:r>
          </a:p>
          <a:p>
            <a:pPr marL="285750" indent="-285750">
              <a:buFont typeface="Wingdings" panose="05000000000000000000" pitchFamily="2" charset="2"/>
              <a:buChar char="§"/>
            </a:pPr>
            <a:r>
              <a:rPr lang="en-US" altLang="en-US" dirty="0" smtClean="0">
                <a:latin typeface="Verdana" panose="020B0604030504040204" pitchFamily="34" charset="0"/>
                <a:ea typeface="Verdana" panose="020B0604030504040204" pitchFamily="34" charset="0"/>
                <a:cs typeface="Verdana" panose="020B0604030504040204" pitchFamily="34" charset="0"/>
              </a:rPr>
              <a:t>WHEEL </a:t>
            </a:r>
            <a:r>
              <a:rPr lang="en-US" altLang="en-US" dirty="0">
                <a:latin typeface="Verdana" panose="020B0604030504040204" pitchFamily="34" charset="0"/>
                <a:ea typeface="Verdana" panose="020B0604030504040204" pitchFamily="34" charset="0"/>
                <a:cs typeface="Verdana" panose="020B0604030504040204" pitchFamily="34" charset="0"/>
              </a:rPr>
              <a:t>SURFACE DEFECTS (FLAT, </a:t>
            </a:r>
            <a:r>
              <a:rPr lang="en-US" altLang="en-US" dirty="0" smtClean="0">
                <a:latin typeface="Verdana" panose="020B0604030504040204" pitchFamily="34" charset="0"/>
                <a:ea typeface="Verdana" panose="020B0604030504040204" pitchFamily="34" charset="0"/>
                <a:cs typeface="Verdana" panose="020B0604030504040204" pitchFamily="34" charset="0"/>
              </a:rPr>
              <a:t>TYRE-SCAB, etc.) </a:t>
            </a:r>
            <a:endParaRPr lang="en-US"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
            </a:pP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EFFECT OF IMPACT OVERLOAD IS MOSTLY </a:t>
            </a:r>
            <a:r>
              <a:rPr lang="en-US" altLang="en-US" dirty="0">
                <a:latin typeface="Verdana" panose="020B0604030504040204" pitchFamily="34" charset="0"/>
                <a:ea typeface="Verdana" panose="020B0604030504040204" pitchFamily="34" charset="0"/>
                <a:cs typeface="Verdana" panose="020B0604030504040204" pitchFamily="34" charset="0"/>
              </a:rPr>
              <a:t>CONFINED TO </a:t>
            </a:r>
            <a:endParaRPr lang="en-US" altLang="en-US" dirty="0" smtClean="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RAIL-WHEEL CONTACT.  IT MAY EXTEND UP TO THE RAIL-PAD </a:t>
            </a:r>
            <a:r>
              <a:rPr lang="en-US" altLang="en-US" dirty="0">
                <a:latin typeface="Verdana" panose="020B0604030504040204" pitchFamily="34" charset="0"/>
                <a:ea typeface="Verdana" panose="020B0604030504040204" pitchFamily="34" charset="0"/>
                <a:cs typeface="Verdana" panose="020B0604030504040204" pitchFamily="34" charset="0"/>
              </a:rPr>
              <a:t>ON CONCRETE </a:t>
            </a:r>
            <a:r>
              <a:rPr lang="en-US" altLang="en-US" dirty="0" smtClean="0">
                <a:latin typeface="Verdana" panose="020B0604030504040204" pitchFamily="34" charset="0"/>
                <a:ea typeface="Verdana" panose="020B0604030504040204" pitchFamily="34" charset="0"/>
                <a:cs typeface="Verdana" panose="020B0604030504040204" pitchFamily="34" charset="0"/>
              </a:rPr>
              <a:t>SLEEPER BUT STOPS THERE, IN A WELL DESIGNED TRACK.  </a:t>
            </a:r>
          </a:p>
          <a:p>
            <a:endParaRPr lang="en-US" altLang="en-US" dirty="0">
              <a:latin typeface="Verdana" panose="020B0604030504040204" pitchFamily="34" charset="0"/>
              <a:ea typeface="Verdana" panose="020B0604030504040204" pitchFamily="34" charset="0"/>
              <a:cs typeface="Verdana" panose="020B0604030504040204" pitchFamily="34" charset="0"/>
            </a:endParaRPr>
          </a:p>
          <a:p>
            <a:r>
              <a:rPr lang="en-US" altLang="en-US" dirty="0" smtClean="0">
                <a:latin typeface="Verdana" panose="020B0604030504040204" pitchFamily="34" charset="0"/>
                <a:ea typeface="Verdana" panose="020B0604030504040204" pitchFamily="34" charset="0"/>
                <a:cs typeface="Verdana" panose="020B0604030504040204" pitchFamily="34" charset="0"/>
              </a:rPr>
              <a:t>IMPACT OVERLOAD IS CONSIDERED FOR </a:t>
            </a:r>
            <a:r>
              <a:rPr lang="en-US" altLang="en-US" dirty="0">
                <a:latin typeface="Verdana" panose="020B0604030504040204" pitchFamily="34" charset="0"/>
                <a:ea typeface="Verdana" panose="020B0604030504040204" pitchFamily="34" charset="0"/>
                <a:cs typeface="Verdana" panose="020B0604030504040204" pitchFamily="34" charset="0"/>
              </a:rPr>
              <a:t>DECIDING CONTACT STRESS &amp; </a:t>
            </a:r>
            <a:r>
              <a:rPr lang="en-US" altLang="en-US" dirty="0" smtClean="0">
                <a:latin typeface="Verdana" panose="020B0604030504040204" pitchFamily="34" charset="0"/>
                <a:ea typeface="Verdana" panose="020B0604030504040204" pitchFamily="34" charset="0"/>
                <a:cs typeface="Verdana" panose="020B0604030504040204" pitchFamily="34" charset="0"/>
              </a:rPr>
              <a:t>THE CONSEQUENT </a:t>
            </a:r>
            <a:r>
              <a:rPr lang="en-US" altLang="en-US" dirty="0">
                <a:latin typeface="Verdana" panose="020B0604030504040204" pitchFamily="34" charset="0"/>
                <a:ea typeface="Verdana" panose="020B0604030504040204" pitchFamily="34" charset="0"/>
                <a:cs typeface="Verdana" panose="020B0604030504040204" pitchFamily="34" charset="0"/>
              </a:rPr>
              <a:t>FATIGUE, PLASTIC FLOW OF RAIL METAL, FORCE STRIKING THE RAIL SEAT OF CONCRETE </a:t>
            </a:r>
            <a:r>
              <a:rPr lang="en-US" altLang="en-US" dirty="0" smtClean="0">
                <a:latin typeface="Verdana" panose="020B0604030504040204" pitchFamily="34" charset="0"/>
                <a:ea typeface="Verdana" panose="020B0604030504040204" pitchFamily="34" charset="0"/>
                <a:cs typeface="Verdana" panose="020B0604030504040204" pitchFamily="34" charset="0"/>
              </a:rPr>
              <a:t>SLEEPER, WHICH </a:t>
            </a:r>
            <a:r>
              <a:rPr lang="en-US" altLang="en-US" dirty="0">
                <a:latin typeface="Verdana" panose="020B0604030504040204" pitchFamily="34" charset="0"/>
                <a:ea typeface="Verdana" panose="020B0604030504040204" pitchFamily="34" charset="0"/>
                <a:cs typeface="Verdana" panose="020B0604030504040204" pitchFamily="34" charset="0"/>
              </a:rPr>
              <a:t>IS </a:t>
            </a:r>
            <a:r>
              <a:rPr lang="en-US" altLang="en-US" dirty="0" smtClean="0">
                <a:latin typeface="Verdana" panose="020B0604030504040204" pitchFamily="34" charset="0"/>
                <a:ea typeface="Verdana" panose="020B0604030504040204" pitchFamily="34" charset="0"/>
                <a:cs typeface="Verdana" panose="020B0604030504040204" pitchFamily="34" charset="0"/>
              </a:rPr>
              <a:t>MODERATED </a:t>
            </a:r>
            <a:r>
              <a:rPr lang="en-US" altLang="en-US" dirty="0">
                <a:latin typeface="Verdana" panose="020B0604030504040204" pitchFamily="34" charset="0"/>
                <a:ea typeface="Verdana" panose="020B0604030504040204" pitchFamily="34" charset="0"/>
                <a:cs typeface="Verdana" panose="020B0604030504040204" pitchFamily="34" charset="0"/>
              </a:rPr>
              <a:t>BY RAIL </a:t>
            </a:r>
            <a:r>
              <a:rPr lang="en-US" altLang="en-US" dirty="0" smtClean="0">
                <a:latin typeface="Verdana" panose="020B0604030504040204" pitchFamily="34" charset="0"/>
                <a:ea typeface="Verdana" panose="020B0604030504040204" pitchFamily="34" charset="0"/>
                <a:cs typeface="Verdana" panose="020B0604030504040204" pitchFamily="34" charset="0"/>
              </a:rPr>
              <a:t>PAD.</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2"/>
          </p:nvPr>
        </p:nvSpPr>
        <p:spPr/>
        <p:txBody>
          <a:bodyPr/>
          <a:lstStyle/>
          <a:p>
            <a:fld id="{31D3589F-920C-4CED-89CC-A5AD6DC03C57}" type="slidenum">
              <a:rPr lang="en-IN" smtClean="0"/>
              <a:t>5</a:t>
            </a:fld>
            <a:endParaRPr lang="en-IN"/>
          </a:p>
        </p:txBody>
      </p:sp>
    </p:spTree>
    <p:extLst>
      <p:ext uri="{BB962C8B-B14F-4D97-AF65-F5344CB8AC3E}">
        <p14:creationId xmlns:p14="http://schemas.microsoft.com/office/powerpoint/2010/main" val="9548710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2"/>
          </p:nvPr>
        </p:nvSpPr>
        <p:spPr/>
        <p:txBody>
          <a:bodyPr/>
          <a:lstStyle/>
          <a:p>
            <a:fld id="{7A98B50D-6F09-4CD8-889E-DC7EA85D0F2B}" type="slidenum">
              <a:rPr lang="en-US" altLang="en-US"/>
              <a:pPr/>
              <a:t>6</a:t>
            </a:fld>
            <a:endParaRPr lang="en-US" altLang="en-US"/>
          </a:p>
        </p:txBody>
      </p:sp>
      <p:sp>
        <p:nvSpPr>
          <p:cNvPr id="55299" name="Text Box 3"/>
          <p:cNvSpPr txBox="1">
            <a:spLocks noChangeArrowheads="1"/>
          </p:cNvSpPr>
          <p:nvPr/>
        </p:nvSpPr>
        <p:spPr bwMode="auto">
          <a:xfrm>
            <a:off x="161364" y="861500"/>
            <a:ext cx="867783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smtClean="0">
                <a:latin typeface="Verdana" panose="020B0604030504040204" pitchFamily="34" charset="0"/>
                <a:ea typeface="Verdana" panose="020B0604030504040204" pitchFamily="34" charset="0"/>
                <a:cs typeface="Verdana" panose="020B0604030504040204" pitchFamily="34" charset="0"/>
              </a:rPr>
              <a:t>COMING BACK TO DYNAMIC </a:t>
            </a:r>
            <a:r>
              <a:rPr lang="en-US" altLang="en-US" dirty="0">
                <a:latin typeface="Verdana" panose="020B0604030504040204" pitchFamily="34" charset="0"/>
                <a:ea typeface="Verdana" panose="020B0604030504040204" pitchFamily="34" charset="0"/>
                <a:cs typeface="Verdana" panose="020B0604030504040204" pitchFamily="34" charset="0"/>
              </a:rPr>
              <a:t>WHEEL </a:t>
            </a:r>
            <a:r>
              <a:rPr lang="en-US" altLang="en-US" dirty="0" smtClean="0">
                <a:latin typeface="Verdana" panose="020B0604030504040204" pitchFamily="34" charset="0"/>
                <a:ea typeface="Verdana" panose="020B0604030504040204" pitchFamily="34" charset="0"/>
                <a:cs typeface="Verdana" panose="020B0604030504040204" pitchFamily="34" charset="0"/>
              </a:rPr>
              <a:t>OVERLOAD, THIS </a:t>
            </a:r>
            <a:r>
              <a:rPr lang="en-US" altLang="en-US" dirty="0">
                <a:latin typeface="Verdana" panose="020B0604030504040204" pitchFamily="34" charset="0"/>
                <a:ea typeface="Verdana" panose="020B0604030504040204" pitchFamily="34" charset="0"/>
                <a:cs typeface="Verdana" panose="020B0604030504040204" pitchFamily="34" charset="0"/>
              </a:rPr>
              <a:t>IS CONSEQUENT TO OSCILLATIONS </a:t>
            </a:r>
            <a:r>
              <a:rPr lang="en-US" altLang="en-US" dirty="0" smtClean="0">
                <a:latin typeface="Verdana" panose="020B0604030504040204" pitchFamily="34" charset="0"/>
                <a:ea typeface="Verdana" panose="020B0604030504040204" pitchFamily="34" charset="0"/>
                <a:cs typeface="Verdana" panose="020B0604030504040204" pitchFamily="34" charset="0"/>
              </a:rPr>
              <a:t>OF NONSUSPENDED AND SUPENDED MASSES OF THE VEHICLE, INITIATED BY TRACK GEOMETRY VARIATIONS </a:t>
            </a:r>
            <a:r>
              <a:rPr lang="en-US" altLang="en-US" sz="2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2200" dirty="0">
              <a:latin typeface="Verdana" panose="020B0604030504040204" pitchFamily="34" charset="0"/>
              <a:ea typeface="Verdana" panose="020B0604030504040204" pitchFamily="34" charset="0"/>
              <a:cs typeface="Verdana" panose="020B0604030504040204" pitchFamily="34" charset="0"/>
            </a:endParaRPr>
          </a:p>
        </p:txBody>
      </p:sp>
      <p:sp>
        <p:nvSpPr>
          <p:cNvPr id="55300" name="Text Box 4"/>
          <p:cNvSpPr txBox="1">
            <a:spLocks noChangeArrowheads="1"/>
          </p:cNvSpPr>
          <p:nvPr/>
        </p:nvSpPr>
        <p:spPr bwMode="auto">
          <a:xfrm>
            <a:off x="914399" y="2133740"/>
            <a:ext cx="30838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latin typeface="Verdana" panose="020B0604030504040204" pitchFamily="34" charset="0"/>
                <a:ea typeface="Verdana" panose="020B0604030504040204" pitchFamily="34" charset="0"/>
                <a:cs typeface="Verdana" panose="020B0604030504040204" pitchFamily="34" charset="0"/>
              </a:rPr>
              <a:t>NON-SUSPENDED MASS</a:t>
            </a:r>
          </a:p>
        </p:txBody>
      </p:sp>
      <p:sp>
        <p:nvSpPr>
          <p:cNvPr id="55301" name="Text Box 5"/>
          <p:cNvSpPr txBox="1">
            <a:spLocks noChangeArrowheads="1"/>
          </p:cNvSpPr>
          <p:nvPr/>
        </p:nvSpPr>
        <p:spPr bwMode="auto">
          <a:xfrm>
            <a:off x="5373464" y="2118992"/>
            <a:ext cx="2895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latin typeface="Verdana" panose="020B0604030504040204" pitchFamily="34" charset="0"/>
                <a:ea typeface="Verdana" panose="020B0604030504040204" pitchFamily="34" charset="0"/>
                <a:cs typeface="Verdana" panose="020B0604030504040204" pitchFamily="34" charset="0"/>
              </a:rPr>
              <a:t>SUSPENDED MASS</a:t>
            </a:r>
          </a:p>
        </p:txBody>
      </p:sp>
      <p:sp>
        <p:nvSpPr>
          <p:cNvPr id="55302" name="Text Box 6"/>
          <p:cNvSpPr txBox="1">
            <a:spLocks noChangeArrowheads="1"/>
          </p:cNvSpPr>
          <p:nvPr/>
        </p:nvSpPr>
        <p:spPr bwMode="auto">
          <a:xfrm>
            <a:off x="614082" y="3282869"/>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SMALLER </a:t>
            </a:r>
            <a:r>
              <a:rPr lang="en-US" altLang="en-US" dirty="0">
                <a:latin typeface="Verdana" panose="020B0604030504040204" pitchFamily="34" charset="0"/>
                <a:ea typeface="Verdana" panose="020B0604030504040204" pitchFamily="34" charset="0"/>
                <a:cs typeface="Verdana" panose="020B0604030504040204" pitchFamily="34" charset="0"/>
              </a:rPr>
              <a:t>PROPORTION</a:t>
            </a:r>
            <a:r>
              <a:rPr lang="en-US" altLang="en-US" dirty="0">
                <a:solidFill>
                  <a:srgbClr val="FFCCFF"/>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 </a:t>
            </a:r>
            <a:r>
              <a:rPr lang="en-US" altLang="en-US" dirty="0">
                <a:latin typeface="Verdana" panose="020B0604030504040204" pitchFamily="34" charset="0"/>
                <a:ea typeface="Verdana" panose="020B0604030504040204" pitchFamily="34" charset="0"/>
                <a:cs typeface="Verdana" panose="020B0604030504040204" pitchFamily="34" charset="0"/>
              </a:rPr>
              <a:t>OF Q</a:t>
            </a:r>
            <a:r>
              <a:rPr lang="en-US" altLang="en-US" baseline="-25000" dirty="0">
                <a:latin typeface="Verdana" panose="020B0604030504040204" pitchFamily="34" charset="0"/>
                <a:ea typeface="Verdana" panose="020B0604030504040204" pitchFamily="34" charset="0"/>
                <a:cs typeface="Verdana" panose="020B0604030504040204" pitchFamily="34" charset="0"/>
              </a:rPr>
              <a:t>N</a:t>
            </a:r>
          </a:p>
        </p:txBody>
      </p:sp>
      <p:sp>
        <p:nvSpPr>
          <p:cNvPr id="55303" name="Text Box 7"/>
          <p:cNvSpPr txBox="1">
            <a:spLocks noChangeArrowheads="1"/>
          </p:cNvSpPr>
          <p:nvPr/>
        </p:nvSpPr>
        <p:spPr bwMode="auto">
          <a:xfrm>
            <a:off x="4887131" y="3252543"/>
            <a:ext cx="35553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BIGGER </a:t>
            </a:r>
            <a:r>
              <a:rPr lang="en-US" altLang="en-US" dirty="0">
                <a:latin typeface="Verdana" panose="020B0604030504040204" pitchFamily="34" charset="0"/>
                <a:ea typeface="Verdana" panose="020B0604030504040204" pitchFamily="34" charset="0"/>
                <a:cs typeface="Verdana" panose="020B0604030504040204" pitchFamily="34" charset="0"/>
              </a:rPr>
              <a:t>PROPORTION OF Q</a:t>
            </a:r>
            <a:r>
              <a:rPr lang="en-US" altLang="en-US" baseline="-25000" dirty="0">
                <a:latin typeface="Verdana" panose="020B0604030504040204" pitchFamily="34" charset="0"/>
                <a:ea typeface="Verdana" panose="020B0604030504040204" pitchFamily="34" charset="0"/>
                <a:cs typeface="Verdana" panose="020B0604030504040204" pitchFamily="34" charset="0"/>
              </a:rPr>
              <a:t>N</a:t>
            </a:r>
            <a:endParaRPr lang="en-US" altLang="en-US" dirty="0">
              <a:latin typeface="Verdana" panose="020B0604030504040204" pitchFamily="34" charset="0"/>
              <a:ea typeface="Verdana" panose="020B0604030504040204" pitchFamily="34" charset="0"/>
              <a:cs typeface="Verdana" panose="020B0604030504040204" pitchFamily="34" charset="0"/>
            </a:endParaRPr>
          </a:p>
        </p:txBody>
      </p:sp>
      <p:sp>
        <p:nvSpPr>
          <p:cNvPr id="55304" name="Text Box 8"/>
          <p:cNvSpPr txBox="1">
            <a:spLocks noChangeArrowheads="1"/>
          </p:cNvSpPr>
          <p:nvPr/>
        </p:nvSpPr>
        <p:spPr bwMode="auto">
          <a:xfrm>
            <a:off x="674818" y="4538491"/>
            <a:ext cx="35948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VERY HIGH </a:t>
            </a:r>
            <a:r>
              <a:rPr lang="en-US" altLang="en-US" dirty="0">
                <a:latin typeface="Verdana" panose="020B0604030504040204" pitchFamily="34" charset="0"/>
                <a:ea typeface="Verdana" panose="020B0604030504040204" pitchFamily="34" charset="0"/>
                <a:cs typeface="Verdana" panose="020B0604030504040204" pitchFamily="34" charset="0"/>
              </a:rPr>
              <a:t>ACCELERATION</a:t>
            </a:r>
          </a:p>
        </p:txBody>
      </p:sp>
      <p:sp>
        <p:nvSpPr>
          <p:cNvPr id="55305" name="Text Box 9"/>
          <p:cNvSpPr txBox="1">
            <a:spLocks noChangeArrowheads="1"/>
          </p:cNvSpPr>
          <p:nvPr/>
        </p:nvSpPr>
        <p:spPr bwMode="auto">
          <a:xfrm>
            <a:off x="4812297" y="4529491"/>
            <a:ext cx="38086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smtClean="0">
                <a:latin typeface="Verdana" panose="020B0604030504040204" pitchFamily="34" charset="0"/>
                <a:ea typeface="Verdana" panose="020B0604030504040204" pitchFamily="34" charset="0"/>
                <a:cs typeface="Verdana" panose="020B0604030504040204" pitchFamily="34" charset="0"/>
              </a:rPr>
              <a:t>MUCH LOWER  </a:t>
            </a:r>
            <a:r>
              <a:rPr lang="en-US" altLang="en-US" dirty="0">
                <a:latin typeface="Verdana" panose="020B0604030504040204" pitchFamily="34" charset="0"/>
                <a:ea typeface="Verdana" panose="020B0604030504040204" pitchFamily="34" charset="0"/>
                <a:cs typeface="Verdana" panose="020B0604030504040204" pitchFamily="34" charset="0"/>
              </a:rPr>
              <a:t>ACCELERATION</a:t>
            </a:r>
          </a:p>
        </p:txBody>
      </p:sp>
      <p:sp>
        <p:nvSpPr>
          <p:cNvPr id="55306" name="Text Box 10"/>
          <p:cNvSpPr txBox="1">
            <a:spLocks noChangeArrowheads="1"/>
          </p:cNvSpPr>
          <p:nvPr/>
        </p:nvSpPr>
        <p:spPr bwMode="auto">
          <a:xfrm>
            <a:off x="485214" y="5647149"/>
            <a:ext cx="3657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latin typeface="Verdana" panose="020B0604030504040204" pitchFamily="34" charset="0"/>
                <a:ea typeface="Verdana" panose="020B0604030504040204" pitchFamily="34" charset="0"/>
                <a:cs typeface="Verdana" panose="020B0604030504040204" pitchFamily="34" charset="0"/>
              </a:rPr>
              <a:t>MAJOR COMPONENT OF DYNAMIC OVERLOAD</a:t>
            </a:r>
          </a:p>
        </p:txBody>
      </p:sp>
      <p:sp>
        <p:nvSpPr>
          <p:cNvPr id="55307" name="Text Box 11"/>
          <p:cNvSpPr txBox="1">
            <a:spLocks noChangeArrowheads="1"/>
          </p:cNvSpPr>
          <p:nvPr/>
        </p:nvSpPr>
        <p:spPr bwMode="auto">
          <a:xfrm>
            <a:off x="4887131" y="5647149"/>
            <a:ext cx="3733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dirty="0">
                <a:latin typeface="Verdana" panose="020B0604030504040204" pitchFamily="34" charset="0"/>
                <a:ea typeface="Verdana" panose="020B0604030504040204" pitchFamily="34" charset="0"/>
                <a:cs typeface="Verdana" panose="020B0604030504040204" pitchFamily="34" charset="0"/>
              </a:rPr>
              <a:t>MINOR COMPONENT OF DYNAMIC OVERLOAD</a:t>
            </a:r>
          </a:p>
        </p:txBody>
      </p:sp>
      <p:sp>
        <p:nvSpPr>
          <p:cNvPr id="19" name="TextBox 18"/>
          <p:cNvSpPr txBox="1"/>
          <p:nvPr/>
        </p:nvSpPr>
        <p:spPr>
          <a:xfrm>
            <a:off x="1588150" y="102430"/>
            <a:ext cx="7858125"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2" name="Down Arrow 1"/>
          <p:cNvSpPr/>
          <p:nvPr/>
        </p:nvSpPr>
        <p:spPr>
          <a:xfrm>
            <a:off x="1971697" y="2649571"/>
            <a:ext cx="484632" cy="525428"/>
          </a:xfrm>
          <a:prstGeom prst="downArrow">
            <a:avLst/>
          </a:prstGeom>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ln>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 name="Picture 2"/>
          <p:cNvPicPr>
            <a:picLocks noChangeAspect="1"/>
          </p:cNvPicPr>
          <p:nvPr/>
        </p:nvPicPr>
        <p:blipFill>
          <a:blip r:embed="rId2"/>
          <a:stretch>
            <a:fillRect/>
          </a:stretch>
        </p:blipFill>
        <p:spPr>
          <a:xfrm>
            <a:off x="6303059" y="2606540"/>
            <a:ext cx="518205" cy="542591"/>
          </a:xfrm>
          <a:prstGeom prst="rect">
            <a:avLst/>
          </a:prstGeom>
        </p:spPr>
      </p:pic>
      <p:pic>
        <p:nvPicPr>
          <p:cNvPr id="4" name="Picture 3"/>
          <p:cNvPicPr>
            <a:picLocks noChangeAspect="1"/>
          </p:cNvPicPr>
          <p:nvPr/>
        </p:nvPicPr>
        <p:blipFill>
          <a:blip r:embed="rId2"/>
          <a:stretch>
            <a:fillRect/>
          </a:stretch>
        </p:blipFill>
        <p:spPr>
          <a:xfrm>
            <a:off x="1954037" y="3854390"/>
            <a:ext cx="518205" cy="542591"/>
          </a:xfrm>
          <a:prstGeom prst="rect">
            <a:avLst/>
          </a:prstGeom>
        </p:spPr>
      </p:pic>
      <p:pic>
        <p:nvPicPr>
          <p:cNvPr id="5" name="Picture 4"/>
          <p:cNvPicPr>
            <a:picLocks noChangeAspect="1"/>
          </p:cNvPicPr>
          <p:nvPr/>
        </p:nvPicPr>
        <p:blipFill>
          <a:blip r:embed="rId2"/>
          <a:stretch>
            <a:fillRect/>
          </a:stretch>
        </p:blipFill>
        <p:spPr>
          <a:xfrm>
            <a:off x="6303059" y="3829877"/>
            <a:ext cx="518205" cy="542591"/>
          </a:xfrm>
          <a:prstGeom prst="rect">
            <a:avLst/>
          </a:prstGeom>
        </p:spPr>
      </p:pic>
      <p:pic>
        <p:nvPicPr>
          <p:cNvPr id="6" name="Picture 5"/>
          <p:cNvPicPr>
            <a:picLocks noChangeAspect="1"/>
          </p:cNvPicPr>
          <p:nvPr/>
        </p:nvPicPr>
        <p:blipFill>
          <a:blip r:embed="rId2"/>
          <a:stretch>
            <a:fillRect/>
          </a:stretch>
        </p:blipFill>
        <p:spPr>
          <a:xfrm>
            <a:off x="1954037" y="5022643"/>
            <a:ext cx="518205" cy="542591"/>
          </a:xfrm>
          <a:prstGeom prst="rect">
            <a:avLst/>
          </a:prstGeom>
        </p:spPr>
      </p:pic>
      <p:pic>
        <p:nvPicPr>
          <p:cNvPr id="7" name="Picture 6"/>
          <p:cNvPicPr>
            <a:picLocks noChangeAspect="1"/>
          </p:cNvPicPr>
          <p:nvPr/>
        </p:nvPicPr>
        <p:blipFill>
          <a:blip r:embed="rId2"/>
          <a:stretch>
            <a:fillRect/>
          </a:stretch>
        </p:blipFill>
        <p:spPr>
          <a:xfrm>
            <a:off x="6307543" y="5002235"/>
            <a:ext cx="518205" cy="542591"/>
          </a:xfrm>
          <a:prstGeom prst="rect">
            <a:avLst/>
          </a:prstGeom>
        </p:spPr>
      </p:pic>
    </p:spTree>
    <p:extLst>
      <p:ext uri="{BB962C8B-B14F-4D97-AF65-F5344CB8AC3E}">
        <p14:creationId xmlns:p14="http://schemas.microsoft.com/office/powerpoint/2010/main" val="2867681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7667" y="245618"/>
            <a:ext cx="5331124"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Text Box 3"/>
          <p:cNvSpPr txBox="1">
            <a:spLocks noChangeArrowheads="1"/>
          </p:cNvSpPr>
          <p:nvPr/>
        </p:nvSpPr>
        <p:spPr bwMode="auto">
          <a:xfrm>
            <a:off x="398930" y="930532"/>
            <a:ext cx="837742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Aft>
                <a:spcPct val="0"/>
              </a:spcAft>
            </a:pPr>
            <a:r>
              <a:rPr lang="en-US" altLang="en-US" dirty="0" smtClean="0">
                <a:latin typeface="Verdana" panose="020B0604030504040204" pitchFamily="34" charset="0"/>
              </a:rPr>
              <a:t>APPLYING THE PRINCIPLES EXPLAINED IN THE PREVIOUS SLIDE, </a:t>
            </a:r>
          </a:p>
          <a:p>
            <a:pPr fontAlgn="base">
              <a:spcAft>
                <a:spcPct val="0"/>
              </a:spcAft>
            </a:pPr>
            <a:r>
              <a:rPr lang="en-US" altLang="en-US" dirty="0" smtClean="0">
                <a:latin typeface="Verdana" panose="020B0604030504040204" pitchFamily="34" charset="0"/>
              </a:rPr>
              <a:t>DIFFERNET VEHICLES ARE COMPARED FOR THEIR SPEED POTENTIAL AS FOLLOWS. TRACK DETERIORATION CAUSED BY DYNAMIC OVERLOAD HAPPENS TO BE THE INVISIBLE UNDERLYING FACTOR, WHICH IS NOTHING BUT MANIFESTATION OF THE LAW OF NATURE. </a:t>
            </a:r>
          </a:p>
        </p:txBody>
      </p:sp>
      <p:sp>
        <p:nvSpPr>
          <p:cNvPr id="4" name="Text Box 5"/>
          <p:cNvSpPr txBox="1">
            <a:spLocks noChangeArrowheads="1"/>
          </p:cNvSpPr>
          <p:nvPr/>
        </p:nvSpPr>
        <p:spPr bwMode="auto">
          <a:xfrm>
            <a:off x="398930" y="2684858"/>
            <a:ext cx="807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Aft>
                <a:spcPct val="0"/>
              </a:spcAft>
              <a:buFontTx/>
              <a:buChar char="•"/>
            </a:pPr>
            <a:r>
              <a:rPr lang="en-US" altLang="en-US" b="1" dirty="0" smtClean="0">
                <a:latin typeface="Verdana" panose="020B0604030504040204" pitchFamily="34" charset="0"/>
              </a:rPr>
              <a:t> EMU </a:t>
            </a:r>
            <a:r>
              <a:rPr lang="en-US" altLang="en-US" dirty="0" smtClean="0">
                <a:latin typeface="Verdana" panose="020B0604030504040204" pitchFamily="34" charset="0"/>
              </a:rPr>
              <a:t>:  LIGHTER AXLE LOAD P - MEDIUM NON-SUSPENDED MASS - SUPERIOR SUSPENSION UNDER GOOD MAINTENANCE       </a:t>
            </a:r>
          </a:p>
          <a:p>
            <a:pPr algn="ctr" fontAlgn="base">
              <a:spcAft>
                <a:spcPct val="0"/>
              </a:spcAft>
            </a:pPr>
            <a:r>
              <a:rPr lang="en-US" altLang="en-US" dirty="0" smtClean="0">
                <a:latin typeface="Verdana" panose="020B0604030504040204" pitchFamily="34" charset="0"/>
              </a:rPr>
              <a:t>    </a:t>
            </a:r>
            <a:r>
              <a:rPr lang="en-US" altLang="en-US" u="sng" dirty="0" smtClean="0">
                <a:latin typeface="Verdana" panose="020B0604030504040204" pitchFamily="34" charset="0"/>
              </a:rPr>
              <a:t>HENCE, HIGH SPEED IS PERMITTED</a:t>
            </a:r>
            <a:endParaRPr lang="en-US" altLang="en-US" dirty="0" smtClean="0">
              <a:latin typeface="Verdana" panose="020B0604030504040204" pitchFamily="34" charset="0"/>
            </a:endParaRPr>
          </a:p>
        </p:txBody>
      </p:sp>
      <p:sp>
        <p:nvSpPr>
          <p:cNvPr id="5" name="Text Box 4"/>
          <p:cNvSpPr txBox="1">
            <a:spLocks noChangeArrowheads="1"/>
          </p:cNvSpPr>
          <p:nvPr/>
        </p:nvSpPr>
        <p:spPr bwMode="auto">
          <a:xfrm>
            <a:off x="170329" y="3754907"/>
            <a:ext cx="830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Aft>
                <a:spcPct val="0"/>
              </a:spcAft>
              <a:buFontTx/>
              <a:buChar char="•"/>
            </a:pPr>
            <a:r>
              <a:rPr lang="en-US" altLang="en-US" b="1" dirty="0" smtClean="0">
                <a:latin typeface="Verdana" panose="020B0604030504040204" pitchFamily="34" charset="0"/>
              </a:rPr>
              <a:t> LOCO</a:t>
            </a:r>
            <a:r>
              <a:rPr lang="en-US" altLang="en-US" dirty="0" smtClean="0">
                <a:latin typeface="Verdana" panose="020B0604030504040204" pitchFamily="34" charset="0"/>
              </a:rPr>
              <a:t>:  HEAVY AXLE LOAD P - HEAVY NON-SUSPENDED MASS            - GOOD SUSPENSION UNDER GOOD MAINTENANCE</a:t>
            </a:r>
          </a:p>
          <a:p>
            <a:pPr algn="ctr" fontAlgn="base">
              <a:spcAft>
                <a:spcPct val="0"/>
              </a:spcAft>
            </a:pPr>
            <a:r>
              <a:rPr lang="en-US" altLang="en-US" dirty="0" smtClean="0">
                <a:latin typeface="Verdana" panose="020B0604030504040204" pitchFamily="34" charset="0"/>
              </a:rPr>
              <a:t>   </a:t>
            </a:r>
            <a:r>
              <a:rPr lang="en-US" altLang="en-US" u="sng" dirty="0" smtClean="0">
                <a:latin typeface="Verdana" panose="020B0604030504040204" pitchFamily="34" charset="0"/>
              </a:rPr>
              <a:t>HENCE, MEDIUM SPEED IS PERMITTED</a:t>
            </a:r>
            <a:endParaRPr lang="en-US" altLang="en-US" dirty="0" smtClean="0">
              <a:latin typeface="Verdana" panose="020B0604030504040204" pitchFamily="34" charset="0"/>
            </a:endParaRPr>
          </a:p>
        </p:txBody>
      </p:sp>
      <p:sp>
        <p:nvSpPr>
          <p:cNvPr id="6" name="Text Box 6"/>
          <p:cNvSpPr txBox="1">
            <a:spLocks noChangeArrowheads="1"/>
          </p:cNvSpPr>
          <p:nvPr/>
        </p:nvSpPr>
        <p:spPr bwMode="auto">
          <a:xfrm>
            <a:off x="-134473" y="4971047"/>
            <a:ext cx="914399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Aft>
                <a:spcPct val="0"/>
              </a:spcAft>
              <a:buFontTx/>
              <a:buChar char="•"/>
            </a:pPr>
            <a:r>
              <a:rPr lang="en-US" altLang="en-US" b="1" dirty="0" smtClean="0">
                <a:latin typeface="Verdana" panose="020B0604030504040204" pitchFamily="34" charset="0"/>
              </a:rPr>
              <a:t> WAGON</a:t>
            </a:r>
            <a:r>
              <a:rPr lang="en-US" altLang="en-US" dirty="0" smtClean="0">
                <a:latin typeface="Verdana" panose="020B0604030504040204" pitchFamily="34" charset="0"/>
              </a:rPr>
              <a:t>:  HEAVY AXLE LOAD P - LESSER NON-SUSPENDED MASS</a:t>
            </a:r>
          </a:p>
          <a:p>
            <a:pPr algn="ctr" fontAlgn="base">
              <a:spcAft>
                <a:spcPct val="0"/>
              </a:spcAft>
            </a:pPr>
            <a:r>
              <a:rPr lang="en-US" altLang="en-US" dirty="0" smtClean="0">
                <a:latin typeface="Verdana" panose="020B0604030504040204" pitchFamily="34" charset="0"/>
              </a:rPr>
              <a:t>   - SIMPLIFIED DESIGN OF SUSPENSION UNDER AVERAGE MAINTENANCE  </a:t>
            </a:r>
          </a:p>
          <a:p>
            <a:pPr algn="ctr" fontAlgn="base">
              <a:spcAft>
                <a:spcPct val="0"/>
              </a:spcAft>
            </a:pPr>
            <a:r>
              <a:rPr lang="en-US" altLang="en-US" dirty="0" smtClean="0">
                <a:latin typeface="Verdana" panose="020B0604030504040204" pitchFamily="34" charset="0"/>
              </a:rPr>
              <a:t>    </a:t>
            </a:r>
            <a:r>
              <a:rPr lang="en-US" altLang="en-US" u="sng" dirty="0" smtClean="0">
                <a:latin typeface="Verdana" panose="020B0604030504040204" pitchFamily="34" charset="0"/>
              </a:rPr>
              <a:t>HENCE, LOW SPEED IS PERMITTED</a:t>
            </a:r>
            <a:endParaRPr lang="en-US" altLang="en-US" dirty="0" smtClean="0">
              <a:latin typeface="Verdana" panose="020B0604030504040204" pitchFamily="34" charset="0"/>
            </a:endParaRPr>
          </a:p>
        </p:txBody>
      </p:sp>
      <p:sp>
        <p:nvSpPr>
          <p:cNvPr id="7" name="TextBox 6"/>
          <p:cNvSpPr txBox="1"/>
          <p:nvPr/>
        </p:nvSpPr>
        <p:spPr>
          <a:xfrm>
            <a:off x="567015" y="6117626"/>
            <a:ext cx="7741025" cy="369332"/>
          </a:xfrm>
          <a:prstGeom prst="rect">
            <a:avLst/>
          </a:prstGeom>
          <a:noFill/>
        </p:spPr>
        <p:txBody>
          <a:bodyPr wrap="square" rtlCol="0">
            <a:spAutoFit/>
          </a:bodyPr>
          <a:lstStyle/>
          <a:p>
            <a:r>
              <a:rPr lang="en-IN" dirty="0" smtClean="0">
                <a:latin typeface="Verdana" panose="020B0604030504040204" pitchFamily="34" charset="0"/>
                <a:ea typeface="Verdana" panose="020B0604030504040204" pitchFamily="34" charset="0"/>
                <a:cs typeface="Verdana" panose="020B0604030504040204" pitchFamily="34" charset="0"/>
              </a:rPr>
              <a:t>PASSENGER COACH (LOCO HAULED) PERFORMS CLOSE TO EMU.</a:t>
            </a:r>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8" name="Slide Number Placeholder 7"/>
          <p:cNvSpPr>
            <a:spLocks noGrp="1"/>
          </p:cNvSpPr>
          <p:nvPr>
            <p:ph type="sldNum" sz="quarter" idx="12"/>
          </p:nvPr>
        </p:nvSpPr>
        <p:spPr/>
        <p:txBody>
          <a:bodyPr/>
          <a:lstStyle/>
          <a:p>
            <a:fld id="{31D3589F-920C-4CED-89CC-A5AD6DC03C57}" type="slidenum">
              <a:rPr lang="en-IN" smtClean="0"/>
              <a:t>7</a:t>
            </a:fld>
            <a:endParaRPr lang="en-IN"/>
          </a:p>
        </p:txBody>
      </p:sp>
    </p:spTree>
    <p:extLst>
      <p:ext uri="{BB962C8B-B14F-4D97-AF65-F5344CB8AC3E}">
        <p14:creationId xmlns:p14="http://schemas.microsoft.com/office/powerpoint/2010/main" val="2998799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0144" y="147935"/>
            <a:ext cx="5202569"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Text Box 3"/>
          <p:cNvSpPr txBox="1">
            <a:spLocks noChangeArrowheads="1"/>
          </p:cNvSpPr>
          <p:nvPr/>
        </p:nvSpPr>
        <p:spPr bwMode="auto">
          <a:xfrm>
            <a:off x="214604" y="609600"/>
            <a:ext cx="8649478"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25000"/>
              </a:spcBef>
              <a:spcAft>
                <a:spcPct val="0"/>
              </a:spcAft>
            </a:pPr>
            <a:r>
              <a:rPr lang="en-US" altLang="en-US" dirty="0" smtClean="0">
                <a:latin typeface="Verdana" panose="020B0604030504040204" pitchFamily="34" charset="0"/>
              </a:rPr>
              <a:t>Dr. A. PRUD’HOMME’S INVESTIGATION: </a:t>
            </a:r>
          </a:p>
          <a:p>
            <a:pPr algn="ctr" fontAlgn="base">
              <a:spcBef>
                <a:spcPct val="25000"/>
              </a:spcBef>
              <a:spcAft>
                <a:spcPct val="0"/>
              </a:spcAft>
            </a:pPr>
            <a:r>
              <a:rPr lang="en-US" altLang="en-US" dirty="0" smtClean="0">
                <a:latin typeface="Verdana" panose="020B0604030504040204" pitchFamily="34" charset="0"/>
              </a:rPr>
              <a:t>TRACK FATIGUE IS PROPORTIONAL TO Q</a:t>
            </a:r>
            <a:r>
              <a:rPr lang="en-US" altLang="en-US" baseline="30000" dirty="0" smtClean="0">
                <a:latin typeface="Verdana" panose="020B0604030504040204" pitchFamily="34" charset="0"/>
              </a:rPr>
              <a:t>3</a:t>
            </a:r>
            <a:r>
              <a:rPr lang="en-US" altLang="en-US" baseline="-25000" dirty="0" smtClean="0">
                <a:latin typeface="Verdana" panose="020B0604030504040204" pitchFamily="34" charset="0"/>
              </a:rPr>
              <a:t>N</a:t>
            </a:r>
            <a:r>
              <a:rPr lang="en-US" altLang="en-US" dirty="0" smtClean="0">
                <a:latin typeface="Verdana" panose="020B0604030504040204" pitchFamily="34" charset="0"/>
              </a:rPr>
              <a:t>(1+3</a:t>
            </a:r>
            <a:r>
              <a:rPr lang="en-US" altLang="en-US" dirty="0" smtClean="0">
                <a:latin typeface="Verdana" panose="020B0604030504040204" pitchFamily="34" charset="0"/>
                <a:cs typeface="Times New Roman" panose="02020603050405020304" pitchFamily="18" charset="0"/>
              </a:rPr>
              <a:t>σ</a:t>
            </a:r>
            <a:r>
              <a:rPr lang="en-US" altLang="en-US" baseline="30000" dirty="0" smtClean="0">
                <a:latin typeface="Verdana" panose="020B0604030504040204" pitchFamily="34" charset="0"/>
              </a:rPr>
              <a:t>2</a:t>
            </a:r>
            <a:r>
              <a:rPr lang="en-US" altLang="en-US" dirty="0" smtClean="0">
                <a:latin typeface="Verdana" panose="020B0604030504040204" pitchFamily="34" charset="0"/>
              </a:rPr>
              <a:t>)</a:t>
            </a:r>
          </a:p>
        </p:txBody>
      </p:sp>
      <p:sp>
        <p:nvSpPr>
          <p:cNvPr id="5" name="Text Box 4"/>
          <p:cNvSpPr txBox="1">
            <a:spLocks noChangeArrowheads="1"/>
          </p:cNvSpPr>
          <p:nvPr/>
        </p:nvSpPr>
        <p:spPr bwMode="auto">
          <a:xfrm>
            <a:off x="555812" y="1485426"/>
            <a:ext cx="830827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dirty="0" smtClean="0">
                <a:latin typeface="Verdana" panose="020B0604030504040204" pitchFamily="34" charset="0"/>
              </a:rPr>
              <a:t>Q</a:t>
            </a:r>
            <a:r>
              <a:rPr lang="en-US" altLang="en-US" baseline="-25000" dirty="0" smtClean="0">
                <a:latin typeface="Verdana" panose="020B0604030504040204" pitchFamily="34" charset="0"/>
              </a:rPr>
              <a:t>N</a:t>
            </a:r>
            <a:r>
              <a:rPr lang="en-US" altLang="en-US" dirty="0" smtClean="0">
                <a:latin typeface="Verdana" panose="020B0604030504040204" pitchFamily="34" charset="0"/>
              </a:rPr>
              <a:t> IS THE STATIC WHEEL LOAD</a:t>
            </a:r>
          </a:p>
          <a:p>
            <a:pPr fontAlgn="base">
              <a:spcBef>
                <a:spcPct val="50000"/>
              </a:spcBef>
              <a:spcAft>
                <a:spcPct val="0"/>
              </a:spcAft>
            </a:pPr>
            <a:r>
              <a:rPr lang="en-US" altLang="en-US" dirty="0" smtClean="0">
                <a:latin typeface="Verdana" panose="020B0604030504040204" pitchFamily="34" charset="0"/>
                <a:cs typeface="Times New Roman" panose="02020603050405020304" pitchFamily="18" charset="0"/>
              </a:rPr>
              <a:t>σ</a:t>
            </a:r>
            <a:r>
              <a:rPr lang="en-US" altLang="en-US" dirty="0" smtClean="0">
                <a:latin typeface="Verdana" panose="020B0604030504040204" pitchFamily="34" charset="0"/>
              </a:rPr>
              <a:t>   IS RELATIVE STANDARD DEVIATION = Q</a:t>
            </a:r>
            <a:r>
              <a:rPr lang="en-US" altLang="en-US" baseline="-25000" dirty="0" smtClean="0">
                <a:latin typeface="Verdana" panose="020B0604030504040204" pitchFamily="34" charset="0"/>
              </a:rPr>
              <a:t>A</a:t>
            </a:r>
            <a:r>
              <a:rPr lang="en-US" altLang="en-US" dirty="0" smtClean="0">
                <a:latin typeface="Verdana" panose="020B0604030504040204" pitchFamily="34" charset="0"/>
              </a:rPr>
              <a:t>/2Q</a:t>
            </a:r>
            <a:r>
              <a:rPr lang="en-US" altLang="en-US" baseline="-25000" dirty="0" smtClean="0">
                <a:latin typeface="Verdana" panose="020B0604030504040204" pitchFamily="34" charset="0"/>
              </a:rPr>
              <a:t>N </a:t>
            </a:r>
            <a:r>
              <a:rPr lang="en-US" altLang="en-US" dirty="0" smtClean="0">
                <a:latin typeface="Verdana" panose="020B0604030504040204" pitchFamily="34" charset="0"/>
              </a:rPr>
              <a:t>WHERE Q</a:t>
            </a:r>
            <a:r>
              <a:rPr lang="en-US" altLang="en-US" baseline="-25000" dirty="0" smtClean="0">
                <a:latin typeface="Verdana" panose="020B0604030504040204" pitchFamily="34" charset="0"/>
              </a:rPr>
              <a:t>A </a:t>
            </a:r>
            <a:r>
              <a:rPr lang="en-US" altLang="en-US" dirty="0" smtClean="0">
                <a:latin typeface="Verdana" panose="020B0604030504040204" pitchFamily="34" charset="0"/>
              </a:rPr>
              <a:t>IS THE 	MAXIMUM DYNAMIC WHEEL OVERLOAD.                  </a:t>
            </a:r>
          </a:p>
          <a:p>
            <a:pPr fontAlgn="base">
              <a:spcBef>
                <a:spcPct val="50000"/>
              </a:spcBef>
              <a:spcAft>
                <a:spcPct val="0"/>
              </a:spcAft>
            </a:pPr>
            <a:r>
              <a:rPr lang="en-US" altLang="en-US" dirty="0" smtClean="0">
                <a:latin typeface="Verdana" panose="020B0604030504040204" pitchFamily="34" charset="0"/>
                <a:cs typeface="Times New Roman" panose="02020603050405020304" pitchFamily="18" charset="0"/>
              </a:rPr>
              <a:t>σ</a:t>
            </a:r>
            <a:r>
              <a:rPr lang="en-US" altLang="en-US" dirty="0" smtClean="0">
                <a:latin typeface="Verdana" panose="020B0604030504040204" pitchFamily="34" charset="0"/>
              </a:rPr>
              <a:t>   DEPENDS ON</a:t>
            </a:r>
            <a:r>
              <a:rPr lang="en-US" altLang="en-US" dirty="0" smtClean="0">
                <a:latin typeface="Verdana" panose="020B0604030504040204" pitchFamily="34" charset="0"/>
                <a:cs typeface="Times New Roman" panose="02020603050405020304" pitchFamily="18" charset="0"/>
              </a:rPr>
              <a:t> TRACK GEOMETRY, SPEED, SUSPENSION CHARACTERISTICS, PROPORTIONS  OF SUSPENDED &amp; NON-SUSPENDED MASSES.</a:t>
            </a:r>
          </a:p>
        </p:txBody>
      </p:sp>
      <p:sp>
        <p:nvSpPr>
          <p:cNvPr id="6" name="Text Box 5"/>
          <p:cNvSpPr txBox="1">
            <a:spLocks noChangeArrowheads="1"/>
          </p:cNvSpPr>
          <p:nvPr/>
        </p:nvSpPr>
        <p:spPr bwMode="auto">
          <a:xfrm>
            <a:off x="555811" y="3676996"/>
            <a:ext cx="8182835" cy="266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dirty="0" smtClean="0">
                <a:latin typeface="Verdana" panose="020B0604030504040204" pitchFamily="34" charset="0"/>
              </a:rPr>
              <a:t>PRUD’HOMME CALCULATED RELATIVE TRACK FATIGUE FACTORS TFF [= </a:t>
            </a:r>
            <a:r>
              <a:rPr lang="en-US" altLang="en-US" dirty="0">
                <a:latin typeface="Verdana" panose="020B0604030504040204" pitchFamily="34" charset="0"/>
              </a:rPr>
              <a:t>Q</a:t>
            </a:r>
            <a:r>
              <a:rPr lang="en-US" altLang="en-US" baseline="30000" dirty="0">
                <a:latin typeface="Verdana" panose="020B0604030504040204" pitchFamily="34" charset="0"/>
              </a:rPr>
              <a:t>3</a:t>
            </a:r>
            <a:r>
              <a:rPr lang="en-US" altLang="en-US" baseline="-25000" dirty="0">
                <a:latin typeface="Verdana" panose="020B0604030504040204" pitchFamily="34" charset="0"/>
              </a:rPr>
              <a:t>N</a:t>
            </a:r>
            <a:r>
              <a:rPr lang="en-US" altLang="en-US" dirty="0">
                <a:latin typeface="Verdana" panose="020B0604030504040204" pitchFamily="34" charset="0"/>
              </a:rPr>
              <a:t>(1+3</a:t>
            </a:r>
            <a:r>
              <a:rPr lang="en-US" altLang="en-US" dirty="0">
                <a:latin typeface="Verdana" panose="020B0604030504040204" pitchFamily="34" charset="0"/>
                <a:cs typeface="Times New Roman" panose="02020603050405020304" pitchFamily="18" charset="0"/>
              </a:rPr>
              <a:t>σ</a:t>
            </a:r>
            <a:r>
              <a:rPr lang="en-US" altLang="en-US" baseline="30000" dirty="0">
                <a:latin typeface="Verdana" panose="020B0604030504040204" pitchFamily="34" charset="0"/>
              </a:rPr>
              <a:t>2</a:t>
            </a:r>
            <a:r>
              <a:rPr lang="en-US" altLang="en-US" dirty="0" smtClean="0">
                <a:latin typeface="Verdana" panose="020B0604030504040204" pitchFamily="34" charset="0"/>
              </a:rPr>
              <a:t>)] FOR WHEEL LOADS OF DIFFERENT VEHICLES AT VARIOUS SPEEDS, AS FOLLOWS: </a:t>
            </a:r>
          </a:p>
          <a:p>
            <a:pPr fontAlgn="base">
              <a:spcBef>
                <a:spcPct val="50000"/>
              </a:spcBef>
              <a:spcAft>
                <a:spcPct val="0"/>
              </a:spcAft>
            </a:pPr>
            <a:r>
              <a:rPr lang="en-US" altLang="en-US" dirty="0" smtClean="0">
                <a:latin typeface="Verdana" panose="020B0604030504040204" pitchFamily="34" charset="0"/>
              </a:rPr>
              <a:t>EMU: P = 16 t : V = 300 km/h		-&gt; TFF = 710 </a:t>
            </a:r>
          </a:p>
          <a:p>
            <a:pPr fontAlgn="base">
              <a:spcBef>
                <a:spcPct val="0"/>
              </a:spcBef>
              <a:spcAft>
                <a:spcPct val="0"/>
              </a:spcAft>
            </a:pPr>
            <a:r>
              <a:rPr lang="en-US" altLang="en-US" dirty="0" smtClean="0">
                <a:latin typeface="Verdana" panose="020B0604030504040204" pitchFamily="34" charset="0"/>
              </a:rPr>
              <a:t>LOCO: P = 20.6 t : V = 200 km/h	-&gt; TFF = 1375 	</a:t>
            </a:r>
          </a:p>
          <a:p>
            <a:pPr fontAlgn="base">
              <a:spcBef>
                <a:spcPct val="0"/>
              </a:spcBef>
              <a:spcAft>
                <a:spcPct val="0"/>
              </a:spcAft>
            </a:pPr>
            <a:r>
              <a:rPr lang="en-US" altLang="en-US" dirty="0" smtClean="0">
                <a:latin typeface="Verdana" panose="020B0604030504040204" pitchFamily="34" charset="0"/>
              </a:rPr>
              <a:t>WAGON: P = 20 t : V = 70 km/h	-&gt; TFF = 1120</a:t>
            </a:r>
          </a:p>
          <a:p>
            <a:pPr fontAlgn="base">
              <a:spcBef>
                <a:spcPct val="0"/>
              </a:spcBef>
              <a:spcAft>
                <a:spcPct val="0"/>
              </a:spcAft>
            </a:pPr>
            <a:endParaRPr lang="en-US" altLang="en-US" dirty="0">
              <a:latin typeface="Verdana" panose="020B0604030504040204" pitchFamily="34" charset="0"/>
            </a:endParaRPr>
          </a:p>
          <a:p>
            <a:pPr fontAlgn="base">
              <a:spcBef>
                <a:spcPct val="0"/>
              </a:spcBef>
              <a:spcAft>
                <a:spcPct val="0"/>
              </a:spcAft>
            </a:pPr>
            <a:r>
              <a:rPr lang="en-US" altLang="en-US" sz="1600" dirty="0" smtClean="0">
                <a:latin typeface="Verdana" panose="020B0604030504040204" pitchFamily="34" charset="0"/>
              </a:rPr>
              <a:t>THESE TFF VALUES ARE AS DECIDED FOR A PARTICULAR TRACK STRETCH ON SNCF (STANDARD GAUGE), WITH VEHICLES OF THE EARLIER DESIGN.</a:t>
            </a:r>
          </a:p>
        </p:txBody>
      </p:sp>
      <p:sp>
        <p:nvSpPr>
          <p:cNvPr id="4" name="Slide Number Placeholder 3"/>
          <p:cNvSpPr>
            <a:spLocks noGrp="1"/>
          </p:cNvSpPr>
          <p:nvPr>
            <p:ph type="sldNum" sz="quarter" idx="12"/>
          </p:nvPr>
        </p:nvSpPr>
        <p:spPr/>
        <p:txBody>
          <a:bodyPr/>
          <a:lstStyle/>
          <a:p>
            <a:fld id="{31D3589F-920C-4CED-89CC-A5AD6DC03C57}" type="slidenum">
              <a:rPr lang="en-IN" smtClean="0"/>
              <a:t>8</a:t>
            </a:fld>
            <a:endParaRPr lang="en-IN"/>
          </a:p>
        </p:txBody>
      </p:sp>
    </p:spTree>
    <p:extLst>
      <p:ext uri="{BB962C8B-B14F-4D97-AF65-F5344CB8AC3E}">
        <p14:creationId xmlns:p14="http://schemas.microsoft.com/office/powerpoint/2010/main" val="622899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3444" y="263714"/>
            <a:ext cx="5321697" cy="461665"/>
          </a:xfrm>
          <a:prstGeom prst="rect">
            <a:avLst/>
          </a:prstGeom>
          <a:noFill/>
        </p:spPr>
        <p:txBody>
          <a:bodyPr wrap="square" rtlCol="0">
            <a:spAutoFit/>
          </a:bodyPr>
          <a:lstStyle/>
          <a:p>
            <a:r>
              <a:rPr lang="en-IN" sz="2400" b="1" cap="small" dirty="0" smtClean="0">
                <a:solidFill>
                  <a:srgbClr val="0070C0"/>
                </a:solidFill>
              </a:rPr>
              <a:t>Topic 1 - Track deterioration - Continued</a:t>
            </a:r>
            <a:endParaRPr lang="en-IN" sz="2400" b="1" cap="small" dirty="0">
              <a:solidFill>
                <a:srgbClr val="0070C0"/>
              </a:solidFill>
            </a:endParaRPr>
          </a:p>
        </p:txBody>
      </p:sp>
      <p:sp>
        <p:nvSpPr>
          <p:cNvPr id="3" name="Rectangle 2"/>
          <p:cNvSpPr/>
          <p:nvPr/>
        </p:nvSpPr>
        <p:spPr>
          <a:xfrm>
            <a:off x="353547" y="993501"/>
            <a:ext cx="8380429" cy="2569934"/>
          </a:xfrm>
          <a:prstGeom prst="rect">
            <a:avLst/>
          </a:prstGeom>
        </p:spPr>
        <p:txBody>
          <a:bodyPr wrap="square">
            <a:spAutoFit/>
          </a:bodyPr>
          <a:lstStyle/>
          <a:p>
            <a:pPr algn="just">
              <a:lnSpc>
                <a:spcPct val="115000"/>
              </a:lnSpc>
              <a:spcAft>
                <a:spcPts val="0"/>
              </a:spcAft>
            </a:pPr>
            <a:r>
              <a:rPr lang="en-GB" sz="2000" dirty="0">
                <a:latin typeface="Verdana" panose="020B0604030504040204" pitchFamily="34" charset="0"/>
                <a:ea typeface="Verdana" panose="020B0604030504040204" pitchFamily="34" charset="0"/>
                <a:cs typeface="Verdana" panose="020B0604030504040204" pitchFamily="34" charset="0"/>
              </a:rPr>
              <a:t>The ORE Committee (D-161) have also concluded in 1988 (much later to </a:t>
            </a:r>
            <a:r>
              <a:rPr lang="en-GB" sz="2000" dirty="0" err="1">
                <a:latin typeface="Verdana" panose="020B0604030504040204" pitchFamily="34" charset="0"/>
                <a:ea typeface="Verdana" panose="020B0604030504040204" pitchFamily="34" charset="0"/>
                <a:cs typeface="Verdana" panose="020B0604030504040204" pitchFamily="34" charset="0"/>
              </a:rPr>
              <a:t>Prud’Homme’s</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findings) that</a:t>
            </a:r>
            <a:endParaRPr lang="en-IN"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15000"/>
              </a:lnSpc>
              <a:spcAft>
                <a:spcPts val="0"/>
              </a:spcAft>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Rail fatigue, fatigue of other components and track geometry deterioration varies as the 3</a:t>
            </a:r>
            <a:r>
              <a:rPr lang="en-GB" sz="2000" baseline="30000" dirty="0">
                <a:latin typeface="Verdana" panose="020B0604030504040204" pitchFamily="34" charset="0"/>
                <a:ea typeface="Verdana" panose="020B0604030504040204" pitchFamily="34" charset="0"/>
                <a:cs typeface="Verdana" panose="020B0604030504040204" pitchFamily="34" charset="0"/>
              </a:rPr>
              <a:t>rd</a:t>
            </a:r>
            <a:r>
              <a:rPr lang="en-GB" sz="2000" dirty="0">
                <a:latin typeface="Verdana" panose="020B0604030504040204" pitchFamily="34" charset="0"/>
                <a:ea typeface="Verdana" panose="020B0604030504040204" pitchFamily="34" charset="0"/>
                <a:cs typeface="Verdana" panose="020B0604030504040204" pitchFamily="34" charset="0"/>
              </a:rPr>
              <a:t> power of wheel load</a:t>
            </a:r>
            <a:endParaRPr lang="en-IN" sz="2000" dirty="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15000"/>
              </a:lnSpc>
              <a:spcAft>
                <a:spcPts val="0"/>
              </a:spcAft>
              <a:buFont typeface="Wingdings" panose="05000000000000000000" pitchFamily="2" charset="2"/>
              <a:buChar char=""/>
            </a:pPr>
            <a:r>
              <a:rPr lang="en-GB" sz="2000" dirty="0">
                <a:latin typeface="Verdana" panose="020B0604030504040204" pitchFamily="34" charset="0"/>
                <a:ea typeface="Verdana" panose="020B0604030504040204" pitchFamily="34" charset="0"/>
                <a:cs typeface="Verdana" panose="020B0604030504040204" pitchFamily="34" charset="0"/>
              </a:rPr>
              <a:t>Rail surface defect varies as power 3.5 of wheel load.</a:t>
            </a:r>
            <a:endParaRPr lang="en-IN" sz="2000" dirty="0">
              <a:latin typeface="Verdana" panose="020B0604030504040204" pitchFamily="34" charset="0"/>
              <a:ea typeface="Verdana" panose="020B0604030504040204" pitchFamily="34" charset="0"/>
              <a:cs typeface="Verdana" panose="020B0604030504040204" pitchFamily="34" charset="0"/>
            </a:endParaRPr>
          </a:p>
          <a:p>
            <a:pPr algn="just">
              <a:lnSpc>
                <a:spcPct val="115000"/>
              </a:lnSpc>
              <a:spcAft>
                <a:spcPts val="0"/>
              </a:spcAft>
            </a:pP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Therefore</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err="1">
                <a:latin typeface="Verdana" panose="020B0604030504040204" pitchFamily="34" charset="0"/>
                <a:ea typeface="Verdana" panose="020B0604030504040204" pitchFamily="34" charset="0"/>
                <a:cs typeface="Verdana" panose="020B0604030504040204" pitchFamily="34" charset="0"/>
              </a:rPr>
              <a:t>Prud’Homme’s</a:t>
            </a:r>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dirty="0" smtClean="0">
                <a:latin typeface="Verdana" panose="020B0604030504040204" pitchFamily="34" charset="0"/>
                <a:ea typeface="Verdana" panose="020B0604030504040204" pitchFamily="34" charset="0"/>
                <a:cs typeface="Verdana" panose="020B0604030504040204" pitchFamily="34" charset="0"/>
              </a:rPr>
              <a:t>findings </a:t>
            </a:r>
            <a:r>
              <a:rPr lang="en-GB" sz="2000" dirty="0">
                <a:latin typeface="Verdana" panose="020B0604030504040204" pitchFamily="34" charset="0"/>
                <a:ea typeface="Verdana" panose="020B0604030504040204" pitchFamily="34" charset="0"/>
                <a:cs typeface="Verdana" panose="020B0604030504040204" pitchFamily="34" charset="0"/>
              </a:rPr>
              <a:t>related to </a:t>
            </a:r>
            <a:r>
              <a:rPr lang="en-GB" sz="2000" dirty="0" smtClean="0">
                <a:latin typeface="Verdana" panose="020B0604030504040204" pitchFamily="34" charset="0"/>
                <a:ea typeface="Verdana" panose="020B0604030504040204" pitchFamily="34" charset="0"/>
                <a:cs typeface="Verdana" panose="020B0604030504040204" pitchFamily="34" charset="0"/>
              </a:rPr>
              <a:t>track deterioration </a:t>
            </a:r>
            <a:r>
              <a:rPr lang="en-GB" sz="2000" dirty="0">
                <a:latin typeface="Verdana" panose="020B0604030504040204" pitchFamily="34" charset="0"/>
                <a:ea typeface="Verdana" panose="020B0604030504040204" pitchFamily="34" charset="0"/>
                <a:cs typeface="Verdana" panose="020B0604030504040204" pitchFamily="34" charset="0"/>
              </a:rPr>
              <a:t>continues to be valid for the current design </a:t>
            </a:r>
            <a:r>
              <a:rPr lang="en-GB" sz="2000" dirty="0" smtClean="0">
                <a:latin typeface="Verdana" panose="020B0604030504040204" pitchFamily="34" charset="0"/>
                <a:ea typeface="Verdana" panose="020B0604030504040204" pitchFamily="34" charset="0"/>
                <a:cs typeface="Verdana" panose="020B0604030504040204" pitchFamily="34" charset="0"/>
              </a:rPr>
              <a:t>situations </a:t>
            </a:r>
            <a:r>
              <a:rPr lang="en-GB" sz="2000" dirty="0">
                <a:latin typeface="Verdana" panose="020B0604030504040204" pitchFamily="34" charset="0"/>
                <a:ea typeface="Verdana" panose="020B0604030504040204" pitchFamily="34" charset="0"/>
                <a:cs typeface="Verdana" panose="020B0604030504040204" pitchFamily="34" charset="0"/>
              </a:rPr>
              <a:t>t</a:t>
            </a:r>
            <a:r>
              <a:rPr lang="en-GB" sz="2000" dirty="0" smtClean="0">
                <a:latin typeface="Verdana" panose="020B0604030504040204" pitchFamily="34" charset="0"/>
                <a:ea typeface="Verdana" panose="020B0604030504040204" pitchFamily="34" charset="0"/>
                <a:cs typeface="Verdana" panose="020B0604030504040204" pitchFamily="34" charset="0"/>
              </a:rPr>
              <a:t>oo.</a:t>
            </a:r>
            <a:endParaRPr lang="en-IN" sz="2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79109" y="3711113"/>
            <a:ext cx="8710366" cy="2954655"/>
          </a:xfrm>
          <a:prstGeom prst="rect">
            <a:avLst/>
          </a:prstGeom>
          <a:noFill/>
        </p:spPr>
        <p:txBody>
          <a:bodyPr wrap="square" rtlCol="0">
            <a:spAutoFit/>
          </a:bodyPr>
          <a:lstStyle/>
          <a:p>
            <a:pPr algn="ctr"/>
            <a:r>
              <a:rPr lang="en-IN"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THE PRINCIPLE TO BE BORNE IN MIND: </a:t>
            </a:r>
          </a:p>
          <a:p>
            <a:pPr algn="ctr"/>
            <a:r>
              <a:rPr lang="en-IN"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TRACK DETERIORATION VARIES PROPORTIONAL TO Q</a:t>
            </a:r>
            <a:r>
              <a:rPr lang="en-IN" b="1" baseline="-25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a:t>
            </a:r>
            <a:r>
              <a:rPr lang="en-IN" b="1" baseline="30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3</a:t>
            </a:r>
          </a:p>
          <a:p>
            <a:pPr algn="ctr"/>
            <a:endParaRPr lang="en-IN"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r>
              <a:rPr lang="en-IN"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WHEN TRACK ENGINEERS HEAR PROPOSALS FOR INTRODUCING 30t OR 35t AXLE LOADS, THEY SHOULD INTROSPECT AS TO WHETHER TRACK WILL BE STRENGTHENED ACCORDINGLY.</a:t>
            </a:r>
          </a:p>
          <a:p>
            <a:pPr algn="ctr"/>
            <a:endParaRPr lang="en-IN"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r>
              <a:rPr lang="en-IN"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INCREASE OF AXLE LOAD 20t TO 35t MEANS: </a:t>
            </a:r>
          </a:p>
          <a:p>
            <a:pPr algn="ctr"/>
            <a:r>
              <a:rPr lang="en-IN"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TRACK DETERIORATES 5.36 TIMES FASTER.</a:t>
            </a:r>
            <a:endParaRPr lang="en-IN" sz="2000" b="1" cap="small"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r>
              <a:rPr lang="en-IN" sz="2000" b="1" cap="small"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IN" sz="2000" b="1" cap="small"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12"/>
          </p:nvPr>
        </p:nvSpPr>
        <p:spPr/>
        <p:txBody>
          <a:bodyPr/>
          <a:lstStyle/>
          <a:p>
            <a:fld id="{31D3589F-920C-4CED-89CC-A5AD6DC03C57}" type="slidenum">
              <a:rPr lang="en-IN" smtClean="0"/>
              <a:t>9</a:t>
            </a:fld>
            <a:endParaRPr lang="en-IN"/>
          </a:p>
        </p:txBody>
      </p:sp>
    </p:spTree>
    <p:extLst>
      <p:ext uri="{BB962C8B-B14F-4D97-AF65-F5344CB8AC3E}">
        <p14:creationId xmlns:p14="http://schemas.microsoft.com/office/powerpoint/2010/main" val="429384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1043</TotalTime>
  <Words>2842</Words>
  <Application>Microsoft Office PowerPoint</Application>
  <PresentationFormat>On-screen Show (4:3)</PresentationFormat>
  <Paragraphs>285</Paragraphs>
  <Slides>30</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0" baseType="lpstr">
      <vt:lpstr>Arial</vt:lpstr>
      <vt:lpstr>Calibri</vt:lpstr>
      <vt:lpstr>Calibri Light</vt:lpstr>
      <vt:lpstr>Cooper Black</vt:lpstr>
      <vt:lpstr>Symbol</vt:lpstr>
      <vt:lpstr>Times New Roman</vt:lpstr>
      <vt:lpstr>Verdana</vt:lpstr>
      <vt:lpstr>Wingdings</vt:lpstr>
      <vt:lpstr>Office Theme</vt:lpstr>
      <vt:lpstr>Document</vt:lpstr>
      <vt:lpstr>TRACK STRENGTH AND TRACK GEOMETRY DESIGN REQUIREMENTS IF HEAVY FREIGHT TRAFFIC HAS TO COEXIST WITH  SEMI HIGH-SPEED PASSENGER TRAFFIC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 AN  OVERVIEW</dc:title>
  <dc:creator>Gopalakrishnan Sundararaja</dc:creator>
  <cp:lastModifiedBy>Gopalakrishnan Sundararaja</cp:lastModifiedBy>
  <cp:revision>100</cp:revision>
  <dcterms:created xsi:type="dcterms:W3CDTF">2017-01-08T10:21:04Z</dcterms:created>
  <dcterms:modified xsi:type="dcterms:W3CDTF">2017-01-10T05:45:34Z</dcterms:modified>
</cp:coreProperties>
</file>